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94" r:id="rId3"/>
    <p:sldId id="257" r:id="rId4"/>
    <p:sldId id="261" r:id="rId5"/>
    <p:sldId id="262" r:id="rId6"/>
    <p:sldId id="263" r:id="rId7"/>
    <p:sldId id="264" r:id="rId8"/>
    <p:sldId id="265" r:id="rId9"/>
    <p:sldId id="266" r:id="rId10"/>
    <p:sldId id="268" r:id="rId11"/>
    <p:sldId id="267" r:id="rId12"/>
    <p:sldId id="270" r:id="rId13"/>
    <p:sldId id="271" r:id="rId14"/>
    <p:sldId id="272" r:id="rId15"/>
    <p:sldId id="274" r:id="rId16"/>
    <p:sldId id="275" r:id="rId17"/>
    <p:sldId id="276" r:id="rId18"/>
    <p:sldId id="277" r:id="rId19"/>
    <p:sldId id="278" r:id="rId20"/>
    <p:sldId id="280" r:id="rId21"/>
    <p:sldId id="279" r:id="rId22"/>
    <p:sldId id="281" r:id="rId23"/>
    <p:sldId id="282" r:id="rId24"/>
    <p:sldId id="283" r:id="rId25"/>
    <p:sldId id="284" r:id="rId26"/>
    <p:sldId id="285" r:id="rId27"/>
    <p:sldId id="286" r:id="rId28"/>
    <p:sldId id="287" r:id="rId29"/>
    <p:sldId id="273" r:id="rId30"/>
    <p:sldId id="29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35" autoAdjust="0"/>
  </p:normalViewPr>
  <p:slideViewPr>
    <p:cSldViewPr>
      <p:cViewPr>
        <p:scale>
          <a:sx n="40" d="100"/>
          <a:sy n="40" d="100"/>
        </p:scale>
        <p:origin x="-2256" y="-8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D742DE-23E1-43AB-80C8-EDEDDEE93764}" type="datetimeFigureOut">
              <a:rPr lang="sl-SI" smtClean="0"/>
              <a:t>21. 04. 2021</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701039-5888-4EEF-A967-DEE13BF6118D}" type="slidenum">
              <a:rPr lang="sl-SI" smtClean="0"/>
              <a:t>‹#›</a:t>
            </a:fld>
            <a:endParaRPr lang="sl-SI"/>
          </a:p>
        </p:txBody>
      </p:sp>
    </p:spTree>
    <p:extLst>
      <p:ext uri="{BB962C8B-B14F-4D97-AF65-F5344CB8AC3E}">
        <p14:creationId xmlns:p14="http://schemas.microsoft.com/office/powerpoint/2010/main" val="254713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5701039-5888-4EEF-A967-DEE13BF6118D}" type="slidenum">
              <a:rPr lang="sl-SI" smtClean="0"/>
              <a:t>3</a:t>
            </a:fld>
            <a:endParaRPr lang="sl-SI"/>
          </a:p>
        </p:txBody>
      </p:sp>
    </p:spTree>
    <p:extLst>
      <p:ext uri="{BB962C8B-B14F-4D97-AF65-F5344CB8AC3E}">
        <p14:creationId xmlns:p14="http://schemas.microsoft.com/office/powerpoint/2010/main" val="301030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5701039-5888-4EEF-A967-DEE13BF6118D}" type="slidenum">
              <a:rPr lang="sl-SI" smtClean="0"/>
              <a:t>5</a:t>
            </a:fld>
            <a:endParaRPr lang="sl-SI"/>
          </a:p>
        </p:txBody>
      </p:sp>
    </p:spTree>
    <p:extLst>
      <p:ext uri="{BB962C8B-B14F-4D97-AF65-F5344CB8AC3E}">
        <p14:creationId xmlns:p14="http://schemas.microsoft.com/office/powerpoint/2010/main" val="248703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5701039-5888-4EEF-A967-DEE13BF6118D}" type="slidenum">
              <a:rPr lang="sl-SI" smtClean="0"/>
              <a:t>12</a:t>
            </a:fld>
            <a:endParaRPr lang="sl-SI"/>
          </a:p>
        </p:txBody>
      </p:sp>
    </p:spTree>
    <p:extLst>
      <p:ext uri="{BB962C8B-B14F-4D97-AF65-F5344CB8AC3E}">
        <p14:creationId xmlns:p14="http://schemas.microsoft.com/office/powerpoint/2010/main" val="110609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5701039-5888-4EEF-A967-DEE13BF6118D}" type="slidenum">
              <a:rPr lang="sl-SI" smtClean="0"/>
              <a:t>14</a:t>
            </a:fld>
            <a:endParaRPr lang="sl-SI"/>
          </a:p>
        </p:txBody>
      </p:sp>
    </p:spTree>
    <p:extLst>
      <p:ext uri="{BB962C8B-B14F-4D97-AF65-F5344CB8AC3E}">
        <p14:creationId xmlns:p14="http://schemas.microsoft.com/office/powerpoint/2010/main" val="364582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5701039-5888-4EEF-A967-DEE13BF6118D}" type="slidenum">
              <a:rPr lang="sl-SI" smtClean="0"/>
              <a:t>16</a:t>
            </a:fld>
            <a:endParaRPr lang="sl-SI"/>
          </a:p>
        </p:txBody>
      </p:sp>
    </p:spTree>
    <p:extLst>
      <p:ext uri="{BB962C8B-B14F-4D97-AF65-F5344CB8AC3E}">
        <p14:creationId xmlns:p14="http://schemas.microsoft.com/office/powerpoint/2010/main" val="176852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sl-SI" smtClean="0"/>
              <a:t>Uredite slog naslova matrice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sl-SI" smtClean="0"/>
              <a:t>Uredite slog naslova matrice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sl-SI" smtClean="0"/>
              <a:t>Uredite slog naslova matrice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sl-SI" smtClean="0"/>
              <a:t>Uredite slog naslova matrice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4/21/2021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sl-SI" smtClean="0"/>
              <a:t>Uredite slog naslova matrice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eaLnBrk="1" latinLnBrk="0" hangingPunct="1"/>
            <a:fld id="{C699CB88-5E1A-4FAC-892A-60949ACB1F6F}" type="datetimeFigureOut">
              <a:rPr lang="en-US" smtClean="0"/>
              <a:pPr eaLnBrk="1" latinLnBrk="0" hangingPunct="1"/>
              <a:t>4/21/2021</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kumimoji="0"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1974DF9-AD47-4691-BA21-BBFCE3637A9A}" type="slidenum">
              <a:rPr kumimoji="0" lang="en-US" smtClean="0"/>
              <a:pPr eaLnBrk="1" latinLnBrk="0" hangingPunct="1"/>
              <a:t>‹#›</a:t>
            </a:fld>
            <a:endParaRPr kumimoji="0"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pPr algn="ctr"/>
            <a:r>
              <a:rPr lang="en-US" sz="4800" dirty="0"/>
              <a:t>HANDLING AND RESTRAINT OF </a:t>
            </a:r>
            <a:r>
              <a:rPr lang="en-US" sz="4800" dirty="0" smtClean="0"/>
              <a:t>CATTLE</a:t>
            </a:r>
            <a:endParaRPr lang="sl-SI" sz="4800" dirty="0"/>
          </a:p>
        </p:txBody>
      </p:sp>
      <p:sp>
        <p:nvSpPr>
          <p:cNvPr id="3" name="Podnaslov 2"/>
          <p:cNvSpPr>
            <a:spLocks noGrp="1"/>
          </p:cNvSpPr>
          <p:nvPr>
            <p:ph type="subTitle" idx="1"/>
          </p:nvPr>
        </p:nvSpPr>
        <p:spPr>
          <a:xfrm>
            <a:off x="762000" y="4581128"/>
            <a:ext cx="6858000" cy="990600"/>
          </a:xfrm>
        </p:spPr>
        <p:txBody>
          <a:bodyPr>
            <a:normAutofit fontScale="77500" lnSpcReduction="20000"/>
          </a:bodyPr>
          <a:lstStyle/>
          <a:p>
            <a:r>
              <a:rPr lang="en-US" dirty="0"/>
              <a:t>Jože </a:t>
            </a:r>
            <a:r>
              <a:rPr lang="en-US" dirty="0" smtClean="0"/>
              <a:t>Starič</a:t>
            </a:r>
            <a:endParaRPr lang="sl-SI" dirty="0" smtClean="0"/>
          </a:p>
          <a:p>
            <a:r>
              <a:rPr lang="en-US" dirty="0" smtClean="0"/>
              <a:t>Clinic </a:t>
            </a:r>
            <a:r>
              <a:rPr lang="en-US" dirty="0"/>
              <a:t>for reproduction and large animals, Veterinary faculty, University of Ljubljana</a:t>
            </a:r>
            <a:endParaRPr lang="sl-SI"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69" y="189391"/>
            <a:ext cx="4510807" cy="268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Dokumenti\DOC\LOGOTIPI VF\ang_za_dokum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909" y="4437112"/>
            <a:ext cx="1068491" cy="13914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5652412"/>
            <a:ext cx="1296144" cy="108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63" r="18584" b="27120"/>
          <a:stretch/>
        </p:blipFill>
        <p:spPr bwMode="auto">
          <a:xfrm>
            <a:off x="2864196" y="5694086"/>
            <a:ext cx="1491780" cy="95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568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err="1"/>
              <a:t>U</a:t>
            </a:r>
            <a:r>
              <a:rPr lang="sl-SI" dirty="0" err="1" smtClean="0"/>
              <a:t>nderstanding</a:t>
            </a:r>
            <a:r>
              <a:rPr lang="sl-SI" dirty="0" smtClean="0"/>
              <a:t> </a:t>
            </a:r>
            <a:r>
              <a:rPr lang="sl-SI" dirty="0" err="1"/>
              <a:t>of</a:t>
            </a:r>
            <a:r>
              <a:rPr lang="sl-SI" dirty="0"/>
              <a:t> </a:t>
            </a:r>
            <a:r>
              <a:rPr lang="sl-SI" dirty="0" err="1" smtClean="0"/>
              <a:t>ruminanats</a:t>
            </a:r>
            <a:r>
              <a:rPr lang="sl-SI" dirty="0" smtClean="0"/>
              <a:t> </a:t>
            </a:r>
            <a:r>
              <a:rPr lang="sl-SI" dirty="0" err="1" smtClean="0"/>
              <a:t>behaviour</a:t>
            </a:r>
            <a:r>
              <a:rPr lang="sl-SI" dirty="0" smtClean="0"/>
              <a:t> </a:t>
            </a:r>
            <a:endParaRPr lang="sl-SI" dirty="0"/>
          </a:p>
        </p:txBody>
      </p:sp>
      <p:sp>
        <p:nvSpPr>
          <p:cNvPr id="3" name="Ograda vsebine 2"/>
          <p:cNvSpPr>
            <a:spLocks noGrp="1"/>
          </p:cNvSpPr>
          <p:nvPr>
            <p:ph idx="1"/>
          </p:nvPr>
        </p:nvSpPr>
        <p:spPr/>
        <p:txBody>
          <a:bodyPr>
            <a:normAutofit/>
          </a:bodyPr>
          <a:lstStyle/>
          <a:p>
            <a:r>
              <a:rPr lang="en-US" dirty="0"/>
              <a:t>1.	Herding instinct </a:t>
            </a:r>
            <a:endParaRPr lang="sl-SI" dirty="0" smtClean="0"/>
          </a:p>
          <a:p>
            <a:r>
              <a:rPr lang="en-US" dirty="0" smtClean="0"/>
              <a:t>2</a:t>
            </a:r>
            <a:r>
              <a:rPr lang="en-US" dirty="0"/>
              <a:t>.	Habitual instinct </a:t>
            </a:r>
            <a:endParaRPr lang="sl-SI" dirty="0" smtClean="0"/>
          </a:p>
          <a:p>
            <a:r>
              <a:rPr lang="en-US" dirty="0" smtClean="0"/>
              <a:t>3</a:t>
            </a:r>
            <a:r>
              <a:rPr lang="en-US" dirty="0"/>
              <a:t>.	Follow the leader </a:t>
            </a:r>
            <a:endParaRPr lang="sl-SI" dirty="0" smtClean="0"/>
          </a:p>
          <a:p>
            <a:r>
              <a:rPr lang="en-US" dirty="0" smtClean="0"/>
              <a:t>4</a:t>
            </a:r>
            <a:r>
              <a:rPr lang="en-US" dirty="0"/>
              <a:t>.	</a:t>
            </a:r>
            <a:r>
              <a:rPr lang="en-US" dirty="0" err="1"/>
              <a:t>Alelometric</a:t>
            </a:r>
            <a:r>
              <a:rPr lang="en-US" dirty="0"/>
              <a:t> instinct </a:t>
            </a:r>
            <a:endParaRPr lang="sl-SI" dirty="0" smtClean="0"/>
          </a:p>
          <a:p>
            <a:r>
              <a:rPr lang="en-US" dirty="0" smtClean="0"/>
              <a:t>5</a:t>
            </a:r>
            <a:r>
              <a:rPr lang="en-US" dirty="0"/>
              <a:t>.	Maternal instinct </a:t>
            </a:r>
            <a:endParaRPr lang="sl-SI" dirty="0" smtClean="0"/>
          </a:p>
          <a:p>
            <a:r>
              <a:rPr lang="en-US" dirty="0" smtClean="0"/>
              <a:t>6</a:t>
            </a:r>
            <a:r>
              <a:rPr lang="en-US" dirty="0"/>
              <a:t>.	Territorial instinct </a:t>
            </a:r>
            <a:endParaRPr lang="sl-SI" dirty="0" smtClean="0"/>
          </a:p>
          <a:p>
            <a:r>
              <a:rPr lang="sl-SI" dirty="0" smtClean="0"/>
              <a:t>7. 	</a:t>
            </a:r>
            <a:r>
              <a:rPr lang="sl-SI" dirty="0" err="1" smtClean="0"/>
              <a:t>Hierarchy</a:t>
            </a:r>
            <a:r>
              <a:rPr lang="sl-SI" dirty="0" smtClean="0"/>
              <a:t> </a:t>
            </a:r>
            <a:endParaRPr lang="sl-SI"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501008"/>
            <a:ext cx="4267944" cy="97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11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4162" y="4710888"/>
            <a:ext cx="6781800" cy="1600200"/>
          </a:xfrm>
        </p:spPr>
        <p:txBody>
          <a:bodyPr>
            <a:normAutofit fontScale="90000"/>
          </a:bodyPr>
          <a:lstStyle/>
          <a:p>
            <a:r>
              <a:rPr lang="sl-SI" dirty="0" err="1"/>
              <a:t>Behavior</a:t>
            </a:r>
            <a:r>
              <a:rPr lang="sl-SI" dirty="0"/>
              <a:t> </a:t>
            </a:r>
            <a:r>
              <a:rPr lang="sl-SI" dirty="0" err="1"/>
              <a:t>characteristics</a:t>
            </a:r>
            <a:r>
              <a:rPr lang="sl-SI" dirty="0"/>
              <a:t> </a:t>
            </a:r>
            <a:r>
              <a:rPr lang="sl-SI" dirty="0" err="1"/>
              <a:t>of</a:t>
            </a:r>
            <a:r>
              <a:rPr lang="sl-SI" dirty="0"/>
              <a:t> </a:t>
            </a:r>
            <a:r>
              <a:rPr lang="sl-SI" dirty="0" err="1"/>
              <a:t>ruminants</a:t>
            </a:r>
            <a:endParaRPr lang="sl-SI" dirty="0"/>
          </a:p>
        </p:txBody>
      </p:sp>
      <p:sp>
        <p:nvSpPr>
          <p:cNvPr id="3" name="Ograda vsebine 2"/>
          <p:cNvSpPr>
            <a:spLocks noGrp="1"/>
          </p:cNvSpPr>
          <p:nvPr>
            <p:ph idx="1"/>
          </p:nvPr>
        </p:nvSpPr>
        <p:spPr/>
        <p:txBody>
          <a:bodyPr>
            <a:normAutofit lnSpcReduction="10000"/>
          </a:bodyPr>
          <a:lstStyle/>
          <a:p>
            <a:r>
              <a:rPr lang="en-US" dirty="0"/>
              <a:t>important for the ability to handle </a:t>
            </a:r>
            <a:r>
              <a:rPr lang="en-US" dirty="0" smtClean="0"/>
              <a:t>them</a:t>
            </a:r>
            <a:endParaRPr lang="sl-SI" dirty="0" smtClean="0"/>
          </a:p>
          <a:p>
            <a:r>
              <a:rPr lang="sl-SI" dirty="0" smtClean="0"/>
              <a:t>TEMPERAMENT</a:t>
            </a:r>
          </a:p>
          <a:p>
            <a:r>
              <a:rPr lang="en-US" dirty="0"/>
              <a:t>Aggressive behavior of cattle is expressed by</a:t>
            </a:r>
          </a:p>
          <a:p>
            <a:pPr marL="0" indent="0">
              <a:buNone/>
            </a:pPr>
            <a:r>
              <a:rPr lang="en-US" dirty="0"/>
              <a:t>•	Quick, erratic movements, </a:t>
            </a:r>
          </a:p>
          <a:p>
            <a:pPr marL="0" indent="0">
              <a:buNone/>
            </a:pPr>
            <a:r>
              <a:rPr lang="en-US" dirty="0"/>
              <a:t>•	Raised, flicking tail, </a:t>
            </a:r>
          </a:p>
          <a:p>
            <a:pPr marL="0" indent="0">
              <a:buNone/>
            </a:pPr>
            <a:r>
              <a:rPr lang="en-US" dirty="0"/>
              <a:t>•	Pawing the ground,</a:t>
            </a:r>
          </a:p>
          <a:p>
            <a:pPr marL="0" indent="0">
              <a:buNone/>
            </a:pPr>
            <a:r>
              <a:rPr lang="en-US" dirty="0"/>
              <a:t>•	Turning sideways,</a:t>
            </a:r>
          </a:p>
          <a:p>
            <a:pPr marL="0" indent="0">
              <a:buNone/>
            </a:pPr>
            <a:r>
              <a:rPr lang="en-US" dirty="0"/>
              <a:t>•	Raised ears,</a:t>
            </a:r>
          </a:p>
          <a:p>
            <a:pPr marL="0" indent="0">
              <a:buNone/>
            </a:pPr>
            <a:r>
              <a:rPr lang="en-US" dirty="0"/>
              <a:t>•	Snorting.</a:t>
            </a:r>
          </a:p>
          <a:p>
            <a:endParaRPr lang="sl-SI" dirty="0"/>
          </a:p>
        </p:txBody>
      </p:sp>
      <p:sp>
        <p:nvSpPr>
          <p:cNvPr id="4" name="Pravokotnik 3"/>
          <p:cNvSpPr/>
          <p:nvPr/>
        </p:nvSpPr>
        <p:spPr>
          <a:xfrm>
            <a:off x="4355976" y="3868782"/>
            <a:ext cx="4519186" cy="369332"/>
          </a:xfrm>
          <a:prstGeom prst="rect">
            <a:avLst/>
          </a:prstGeom>
        </p:spPr>
        <p:txBody>
          <a:bodyPr wrap="none">
            <a:spAutoFit/>
          </a:bodyPr>
          <a:lstStyle/>
          <a:p>
            <a:r>
              <a:rPr lang="en-US" dirty="0"/>
              <a:t>capable of inflicting serious injuries to humans</a:t>
            </a:r>
            <a:endParaRPr lang="sl-SI" dirty="0"/>
          </a:p>
        </p:txBody>
      </p:sp>
      <p:sp>
        <p:nvSpPr>
          <p:cNvPr id="5" name="Pravokotnik 4"/>
          <p:cNvSpPr/>
          <p:nvPr/>
        </p:nvSpPr>
        <p:spPr>
          <a:xfrm>
            <a:off x="4286394" y="4221088"/>
            <a:ext cx="4572000" cy="646331"/>
          </a:xfrm>
          <a:prstGeom prst="rect">
            <a:avLst/>
          </a:prstGeom>
        </p:spPr>
        <p:txBody>
          <a:bodyPr>
            <a:spAutoFit/>
          </a:bodyPr>
          <a:lstStyle/>
          <a:p>
            <a:r>
              <a:rPr lang="en-US" dirty="0"/>
              <a:t>need sedation or movement to stocks in order to approach them</a:t>
            </a:r>
            <a:endParaRPr lang="sl-SI"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594" y="1838369"/>
            <a:ext cx="25908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337" y="332656"/>
            <a:ext cx="19018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651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Flight</a:t>
            </a:r>
            <a:r>
              <a:rPr lang="sl-SI" dirty="0"/>
              <a:t> zone</a:t>
            </a:r>
          </a:p>
        </p:txBody>
      </p:sp>
      <p:sp>
        <p:nvSpPr>
          <p:cNvPr id="3" name="Ograda vsebine 2"/>
          <p:cNvSpPr>
            <a:spLocks noGrp="1"/>
          </p:cNvSpPr>
          <p:nvPr>
            <p:ph idx="1"/>
          </p:nvPr>
        </p:nvSpPr>
        <p:spPr/>
        <p:txBody>
          <a:bodyPr/>
          <a:lstStyle/>
          <a:p>
            <a:r>
              <a:rPr lang="en-US" dirty="0"/>
              <a:t>The distance between the approaching person (or other animal) and ruminant when it is ready to flee is called the flight or escape zone</a:t>
            </a:r>
            <a:r>
              <a:rPr lang="en-US" dirty="0" smtClean="0"/>
              <a:t>.</a:t>
            </a:r>
            <a:endParaRPr lang="sl-SI" dirty="0" smtClean="0"/>
          </a:p>
          <a:p>
            <a:r>
              <a:rPr lang="en-US" b="1" dirty="0"/>
              <a:t>The </a:t>
            </a:r>
            <a:r>
              <a:rPr lang="sl-SI" b="1" dirty="0" smtClean="0"/>
              <a:t>distance</a:t>
            </a:r>
            <a:r>
              <a:rPr lang="en-US" b="1" dirty="0" smtClean="0"/>
              <a:t> </a:t>
            </a:r>
            <a:r>
              <a:rPr lang="en-US" b="1" dirty="0"/>
              <a:t>of the flight zone </a:t>
            </a:r>
            <a:r>
              <a:rPr lang="en-US" dirty="0"/>
              <a:t>depends on temperament of animals and previous experiences. </a:t>
            </a:r>
            <a:endParaRPr lang="sl-SI" dirty="0" smtClean="0"/>
          </a:p>
          <a:p>
            <a:r>
              <a:rPr lang="en-US" dirty="0" smtClean="0"/>
              <a:t>Use </a:t>
            </a:r>
            <a:r>
              <a:rPr lang="en-US" dirty="0"/>
              <a:t>of the flight zone </a:t>
            </a:r>
            <a:r>
              <a:rPr lang="en-US" b="1" u="sng" dirty="0">
                <a:solidFill>
                  <a:srgbClr val="FF0000"/>
                </a:solidFill>
              </a:rPr>
              <a:t>allows humans to manage movement in ruminants</a:t>
            </a:r>
            <a:r>
              <a:rPr lang="en-US" dirty="0"/>
              <a:t>.</a:t>
            </a:r>
          </a:p>
          <a:p>
            <a:endParaRPr lang="sl-SI" dirty="0"/>
          </a:p>
        </p:txBody>
      </p:sp>
    </p:spTree>
    <p:extLst>
      <p:ext uri="{BB962C8B-B14F-4D97-AF65-F5344CB8AC3E}">
        <p14:creationId xmlns:p14="http://schemas.microsoft.com/office/powerpoint/2010/main" val="252509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76672"/>
            <a:ext cx="5182766" cy="381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755576" y="4221088"/>
            <a:ext cx="7992888" cy="2031325"/>
          </a:xfrm>
          <a:prstGeom prst="rect">
            <a:avLst/>
          </a:prstGeom>
        </p:spPr>
        <p:txBody>
          <a:bodyPr wrap="square">
            <a:spAutoFit/>
          </a:bodyPr>
          <a:lstStyle/>
          <a:p>
            <a:r>
              <a:rPr lang="en-US" dirty="0"/>
              <a:t>When handler crosses the </a:t>
            </a:r>
            <a:r>
              <a:rPr lang="en-US" b="1" dirty="0"/>
              <a:t>point of balance</a:t>
            </a:r>
            <a:r>
              <a:rPr lang="en-US" dirty="0"/>
              <a:t>, the animal will start moving in the opposite direction of the movement of the handler. </a:t>
            </a:r>
            <a:endParaRPr lang="sl-SI" dirty="0" smtClean="0"/>
          </a:p>
          <a:p>
            <a:endParaRPr lang="sl-SI" dirty="0"/>
          </a:p>
          <a:p>
            <a:r>
              <a:rPr lang="en-US" b="1" dirty="0" smtClean="0"/>
              <a:t>Deep </a:t>
            </a:r>
            <a:r>
              <a:rPr lang="en-US" b="1" dirty="0"/>
              <a:t>invasion into the flight zone</a:t>
            </a:r>
            <a:r>
              <a:rPr lang="en-US" dirty="0"/>
              <a:t> or </a:t>
            </a:r>
            <a:r>
              <a:rPr lang="en-US" b="1" dirty="0"/>
              <a:t>fast approach to it </a:t>
            </a:r>
            <a:r>
              <a:rPr lang="en-US" dirty="0">
                <a:solidFill>
                  <a:srgbClr val="FF0000"/>
                </a:solidFill>
              </a:rPr>
              <a:t>causes fear and agitation</a:t>
            </a:r>
            <a:r>
              <a:rPr lang="en-US" dirty="0"/>
              <a:t>. Animals will start moving away faster and further. In cattle it is important to know, that if we approach an animal that is not used to handling too much it can become aggressive towards us. </a:t>
            </a:r>
            <a:endParaRPr lang="sl-SI" dirty="0"/>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83" b="12335"/>
          <a:stretch/>
        </p:blipFill>
        <p:spPr bwMode="auto">
          <a:xfrm>
            <a:off x="7356948" y="1120709"/>
            <a:ext cx="1391516" cy="252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34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Handling</a:t>
            </a:r>
            <a:r>
              <a:rPr lang="sl-SI" dirty="0" smtClean="0"/>
              <a:t> </a:t>
            </a:r>
            <a:r>
              <a:rPr lang="sl-SI" dirty="0" err="1"/>
              <a:t>of</a:t>
            </a:r>
            <a:r>
              <a:rPr lang="sl-SI" dirty="0"/>
              <a:t> </a:t>
            </a:r>
            <a:r>
              <a:rPr lang="sl-SI" dirty="0" err="1"/>
              <a:t>cattle</a:t>
            </a:r>
            <a:endParaRPr lang="sl-SI" dirty="0"/>
          </a:p>
        </p:txBody>
      </p:sp>
      <p:sp>
        <p:nvSpPr>
          <p:cNvPr id="3" name="Ograda vsebine 2"/>
          <p:cNvSpPr>
            <a:spLocks noGrp="1"/>
          </p:cNvSpPr>
          <p:nvPr>
            <p:ph idx="1"/>
          </p:nvPr>
        </p:nvSpPr>
        <p:spPr>
          <a:xfrm>
            <a:off x="762000" y="685800"/>
            <a:ext cx="7543800" cy="4615408"/>
          </a:xfrm>
        </p:spPr>
        <p:txBody>
          <a:bodyPr>
            <a:normAutofit/>
          </a:bodyPr>
          <a:lstStyle/>
          <a:p>
            <a:r>
              <a:rPr lang="sl-SI" dirty="0"/>
              <a:t>U</a:t>
            </a:r>
            <a:r>
              <a:rPr lang="en-US" dirty="0" err="1" smtClean="0"/>
              <a:t>nderstanding</a:t>
            </a:r>
            <a:r>
              <a:rPr lang="en-US" dirty="0" smtClean="0"/>
              <a:t> </a:t>
            </a:r>
            <a:r>
              <a:rPr lang="en-US" dirty="0"/>
              <a:t>animal senses and behavioral characteristics assists us in handling of them. </a:t>
            </a:r>
            <a:endParaRPr lang="sl-SI" dirty="0" smtClean="0"/>
          </a:p>
          <a:p>
            <a:r>
              <a:rPr lang="en-US" dirty="0" smtClean="0"/>
              <a:t>Handling </a:t>
            </a:r>
            <a:r>
              <a:rPr lang="en-US" dirty="0"/>
              <a:t>cattle always involves </a:t>
            </a:r>
            <a:r>
              <a:rPr lang="en-US" b="1" dirty="0">
                <a:solidFill>
                  <a:srgbClr val="FF0000"/>
                </a:solidFill>
              </a:rPr>
              <a:t>a risk of personal injury </a:t>
            </a:r>
            <a:r>
              <a:rPr lang="en-US" dirty="0"/>
              <a:t>from crushing, kicking, butting or goring. </a:t>
            </a:r>
            <a:endParaRPr lang="sl-SI" dirty="0" smtClean="0"/>
          </a:p>
          <a:p>
            <a:r>
              <a:rPr lang="en-US" dirty="0" smtClean="0"/>
              <a:t>Handling </a:t>
            </a:r>
            <a:r>
              <a:rPr lang="en-US" dirty="0"/>
              <a:t>cattle in </a:t>
            </a:r>
            <a:r>
              <a:rPr lang="en-US" u="sng" dirty="0"/>
              <a:t>stressful conditions in disasters situations usually increases these </a:t>
            </a:r>
            <a:r>
              <a:rPr lang="en-US" u="sng" dirty="0" smtClean="0"/>
              <a:t>risks</a:t>
            </a:r>
            <a:r>
              <a:rPr lang="sl-SI" dirty="0"/>
              <a:t>!</a:t>
            </a:r>
            <a:r>
              <a:rPr lang="en-US" dirty="0" smtClean="0"/>
              <a:t> </a:t>
            </a:r>
            <a:endParaRPr lang="sl-SI" dirty="0" smtClean="0"/>
          </a:p>
          <a:p>
            <a:r>
              <a:rPr lang="en-US" dirty="0" smtClean="0"/>
              <a:t>Injuries </a:t>
            </a:r>
            <a:r>
              <a:rPr lang="en-US" dirty="0"/>
              <a:t>inflicted to humans are usually bruises, but bone fractures, contusions and lacerations are not rare. </a:t>
            </a:r>
            <a:endParaRPr lang="sl-SI" dirty="0" smtClean="0"/>
          </a:p>
          <a:p>
            <a:r>
              <a:rPr lang="en-US" dirty="0" smtClean="0"/>
              <a:t>Adult </a:t>
            </a:r>
            <a:r>
              <a:rPr lang="en-US" dirty="0"/>
              <a:t>cattle, especially </a:t>
            </a:r>
            <a:r>
              <a:rPr lang="en-US" dirty="0">
                <a:solidFill>
                  <a:srgbClr val="FF0000"/>
                </a:solidFill>
              </a:rPr>
              <a:t>bulls</a:t>
            </a:r>
            <a:r>
              <a:rPr lang="en-US" dirty="0"/>
              <a:t> are </a:t>
            </a:r>
            <a:r>
              <a:rPr lang="en-US" b="1" dirty="0"/>
              <a:t>life dangerous</a:t>
            </a:r>
            <a:r>
              <a:rPr lang="en-US" dirty="0"/>
              <a:t>, but also </a:t>
            </a:r>
            <a:r>
              <a:rPr lang="en-US" dirty="0">
                <a:solidFill>
                  <a:srgbClr val="FF0000"/>
                </a:solidFill>
              </a:rPr>
              <a:t>cows with calves</a:t>
            </a:r>
            <a:r>
              <a:rPr lang="en-US" dirty="0"/>
              <a:t>. </a:t>
            </a:r>
            <a:endParaRPr lang="sl-SI" dirty="0" smtClean="0"/>
          </a:p>
          <a:p>
            <a:r>
              <a:rPr lang="en-US" dirty="0" smtClean="0"/>
              <a:t>Fatalities </a:t>
            </a:r>
            <a:r>
              <a:rPr lang="en-US" dirty="0"/>
              <a:t>due to </a:t>
            </a:r>
            <a:r>
              <a:rPr lang="en-US" dirty="0" smtClean="0"/>
              <a:t>bull</a:t>
            </a:r>
            <a:r>
              <a:rPr lang="sl-SI" dirty="0" smtClean="0"/>
              <a:t>s</a:t>
            </a:r>
            <a:r>
              <a:rPr lang="en-US" dirty="0" smtClean="0"/>
              <a:t> </a:t>
            </a:r>
            <a:r>
              <a:rPr lang="en-US" dirty="0"/>
              <a:t>attacks </a:t>
            </a:r>
            <a:r>
              <a:rPr lang="en-US" dirty="0" smtClean="0"/>
              <a:t>happen </a:t>
            </a:r>
            <a:r>
              <a:rPr lang="en-US" dirty="0"/>
              <a:t>every year. </a:t>
            </a:r>
            <a:endParaRPr lang="sl-SI" dirty="0" smtClean="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460" y="4653136"/>
            <a:ext cx="1569988" cy="187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92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755576" y="476672"/>
            <a:ext cx="7543800" cy="3886200"/>
          </a:xfrm>
        </p:spPr>
        <p:txBody>
          <a:bodyPr/>
          <a:lstStyle/>
          <a:p>
            <a:r>
              <a:rPr lang="en-US" dirty="0"/>
              <a:t>Cattle can kick very strongly. </a:t>
            </a:r>
            <a:endParaRPr lang="sl-SI" dirty="0" smtClean="0"/>
          </a:p>
          <a:p>
            <a:r>
              <a:rPr lang="en-US" dirty="0" smtClean="0"/>
              <a:t>Usually </a:t>
            </a:r>
            <a:r>
              <a:rPr lang="en-US" dirty="0"/>
              <a:t>it kicks just with one hind leg towards the blind </a:t>
            </a:r>
            <a:r>
              <a:rPr lang="en-US" dirty="0" smtClean="0"/>
              <a:t>spot</a:t>
            </a:r>
            <a:r>
              <a:rPr lang="sl-SI" dirty="0" smtClean="0"/>
              <a:t>.</a:t>
            </a:r>
            <a:r>
              <a:rPr lang="en-US" dirty="0" smtClean="0"/>
              <a:t> </a:t>
            </a:r>
            <a:endParaRPr lang="sl-SI" dirty="0" smtClean="0"/>
          </a:p>
          <a:p>
            <a:r>
              <a:rPr lang="en-US" dirty="0" smtClean="0"/>
              <a:t>It </a:t>
            </a:r>
            <a:r>
              <a:rPr lang="en-US" dirty="0"/>
              <a:t>is important to know that it is capable to swing leg far forward, even in front of a shoulder before it kicks into the blind spot. </a:t>
            </a:r>
            <a:endParaRPr lang="sl-SI" dirty="0" smtClean="0"/>
          </a:p>
          <a:p>
            <a:r>
              <a:rPr lang="en-US" dirty="0" smtClean="0"/>
              <a:t>Cattle </a:t>
            </a:r>
            <a:r>
              <a:rPr lang="en-US" dirty="0"/>
              <a:t>rarely kick with both hind legs like horse. Never put your arm between a metal bar and a cow’s leg.</a:t>
            </a:r>
            <a:endParaRPr lang="sl-SI"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149080"/>
            <a:ext cx="45720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1475656" y="404664"/>
            <a:ext cx="4032448" cy="369332"/>
          </a:xfrm>
          <a:prstGeom prst="rect">
            <a:avLst/>
          </a:prstGeom>
          <a:noFill/>
        </p:spPr>
        <p:txBody>
          <a:bodyPr wrap="square" rtlCol="0">
            <a:spAutoFit/>
          </a:bodyPr>
          <a:lstStyle/>
          <a:p>
            <a:r>
              <a:rPr lang="sl-SI" b="1" dirty="0" smtClean="0"/>
              <a:t>HOW CAN CATTLE INJURE US?</a:t>
            </a:r>
            <a:endParaRPr lang="sl-SI" b="1" dirty="0"/>
          </a:p>
        </p:txBody>
      </p:sp>
    </p:spTree>
    <p:extLst>
      <p:ext uri="{BB962C8B-B14F-4D97-AF65-F5344CB8AC3E}">
        <p14:creationId xmlns:p14="http://schemas.microsoft.com/office/powerpoint/2010/main" val="363662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normAutofit/>
          </a:bodyPr>
          <a:lstStyle/>
          <a:p>
            <a:r>
              <a:rPr lang="en-US" dirty="0"/>
              <a:t>Cattle </a:t>
            </a:r>
            <a:r>
              <a:rPr lang="en-US" b="1" dirty="0"/>
              <a:t>gore</a:t>
            </a:r>
            <a:r>
              <a:rPr lang="en-US" dirty="0"/>
              <a:t> with head, especially if they have </a:t>
            </a:r>
            <a:r>
              <a:rPr lang="en-US" dirty="0">
                <a:solidFill>
                  <a:srgbClr val="FF0000"/>
                </a:solidFill>
              </a:rPr>
              <a:t>horns</a:t>
            </a:r>
            <a:r>
              <a:rPr lang="en-US" dirty="0"/>
              <a:t>. </a:t>
            </a:r>
          </a:p>
          <a:p>
            <a:r>
              <a:rPr lang="en-US" dirty="0"/>
              <a:t>Cattle can </a:t>
            </a:r>
            <a:r>
              <a:rPr lang="en-US" b="1" dirty="0"/>
              <a:t>run into humans </a:t>
            </a:r>
            <a:r>
              <a:rPr lang="en-US" dirty="0"/>
              <a:t>and knock them down. </a:t>
            </a:r>
            <a:endParaRPr lang="sl-SI" dirty="0" smtClean="0"/>
          </a:p>
          <a:p>
            <a:r>
              <a:rPr lang="en-US" dirty="0" smtClean="0"/>
              <a:t>Cattle </a:t>
            </a:r>
            <a:r>
              <a:rPr lang="en-US" dirty="0"/>
              <a:t>can </a:t>
            </a:r>
            <a:r>
              <a:rPr lang="en-US" b="1" dirty="0"/>
              <a:t>squeeze</a:t>
            </a:r>
            <a:r>
              <a:rPr lang="en-US" dirty="0"/>
              <a:t> a handler between two animals or against firm objects, like poles or walls. </a:t>
            </a:r>
            <a:endParaRPr lang="sl-SI" dirty="0" smtClean="0"/>
          </a:p>
          <a:p>
            <a:r>
              <a:rPr lang="en-US" b="1" dirty="0" smtClean="0"/>
              <a:t>Waving </a:t>
            </a:r>
            <a:r>
              <a:rPr lang="en-US" b="1" dirty="0"/>
              <a:t>of tail </a:t>
            </a:r>
            <a:r>
              <a:rPr lang="en-US" dirty="0"/>
              <a:t>can also seriously injure a cattle handler, especially if it hits the eyes. </a:t>
            </a:r>
          </a:p>
          <a:p>
            <a:r>
              <a:rPr lang="en-US" dirty="0"/>
              <a:t>Cattle can also </a:t>
            </a:r>
            <a:r>
              <a:rPr lang="en-US" b="1" dirty="0"/>
              <a:t>step o toes </a:t>
            </a:r>
            <a:r>
              <a:rPr lang="en-US" dirty="0"/>
              <a:t>and crush them if we don’t wear suitable foot wear. </a:t>
            </a:r>
          </a:p>
          <a:p>
            <a:endParaRPr lang="sl-SI"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005064"/>
            <a:ext cx="2806253" cy="202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413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Approaching cattle</a:t>
            </a:r>
            <a:endParaRPr lang="en-US" dirty="0"/>
          </a:p>
        </p:txBody>
      </p:sp>
      <p:sp>
        <p:nvSpPr>
          <p:cNvPr id="3" name="Ograda vsebine 2"/>
          <p:cNvSpPr>
            <a:spLocks noGrp="1"/>
          </p:cNvSpPr>
          <p:nvPr>
            <p:ph idx="1"/>
          </p:nvPr>
        </p:nvSpPr>
        <p:spPr>
          <a:xfrm>
            <a:off x="762000" y="548680"/>
            <a:ext cx="7543800" cy="4471392"/>
          </a:xfrm>
        </p:spPr>
        <p:txBody>
          <a:bodyPr>
            <a:normAutofit fontScale="92500" lnSpcReduction="10000"/>
          </a:bodyPr>
          <a:lstStyle/>
          <a:p>
            <a:r>
              <a:rPr lang="en-US" dirty="0" smtClean="0"/>
              <a:t>Some </a:t>
            </a:r>
            <a:r>
              <a:rPr lang="en-US" b="1" dirty="0" smtClean="0">
                <a:solidFill>
                  <a:srgbClr val="FF0000"/>
                </a:solidFill>
              </a:rPr>
              <a:t>categories of cattle </a:t>
            </a:r>
            <a:r>
              <a:rPr lang="en-US" dirty="0" smtClean="0"/>
              <a:t>cannot be approached. These are cattle that are not used to human contact, bulls if we are not familiar with them. </a:t>
            </a:r>
          </a:p>
          <a:p>
            <a:r>
              <a:rPr lang="en-US" u="sng" dirty="0" smtClean="0"/>
              <a:t>Dairy cows </a:t>
            </a:r>
            <a:r>
              <a:rPr lang="en-US" dirty="0" smtClean="0"/>
              <a:t>most usually allow handling. </a:t>
            </a:r>
          </a:p>
          <a:p>
            <a:r>
              <a:rPr lang="en-US" dirty="0" smtClean="0"/>
              <a:t>Cattle that allow approach should be approached from the side and back. We should always alert cattle that we are approaching with calming call. </a:t>
            </a:r>
          </a:p>
          <a:p>
            <a:r>
              <a:rPr lang="en-US" dirty="0" smtClean="0"/>
              <a:t>Then we try to physically contact the animal with and on the back and lean with our body to it. All our movements should be smooth and secure. Comforting an animal by taking also helps.  </a:t>
            </a:r>
          </a:p>
          <a:p>
            <a:r>
              <a:rPr lang="en-US" dirty="0" smtClean="0"/>
              <a:t>If they react aggressively, we need to consider sedating them before approaching or driving it into corridor and chute</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352" y="4886179"/>
            <a:ext cx="2747144" cy="163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68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000" y="4572000"/>
            <a:ext cx="7410400" cy="1600200"/>
          </a:xfrm>
        </p:spPr>
        <p:txBody>
          <a:bodyPr>
            <a:normAutofit fontScale="90000"/>
          </a:bodyPr>
          <a:lstStyle/>
          <a:p>
            <a:r>
              <a:rPr lang="sl-SI" dirty="0" err="1"/>
              <a:t>Manual</a:t>
            </a:r>
            <a:r>
              <a:rPr lang="sl-SI" dirty="0"/>
              <a:t> </a:t>
            </a:r>
            <a:r>
              <a:rPr lang="sl-SI" dirty="0" err="1"/>
              <a:t>methods</a:t>
            </a:r>
            <a:r>
              <a:rPr lang="sl-SI" dirty="0"/>
              <a:t> </a:t>
            </a:r>
            <a:r>
              <a:rPr lang="sl-SI" dirty="0" err="1"/>
              <a:t>of</a:t>
            </a:r>
            <a:r>
              <a:rPr lang="sl-SI" dirty="0"/>
              <a:t> </a:t>
            </a:r>
            <a:r>
              <a:rPr lang="sl-SI" dirty="0" err="1"/>
              <a:t>fixation</a:t>
            </a:r>
            <a:endParaRPr lang="sl-SI" dirty="0"/>
          </a:p>
        </p:txBody>
      </p:sp>
      <p:sp>
        <p:nvSpPr>
          <p:cNvPr id="3" name="Ograda vsebine 2"/>
          <p:cNvSpPr>
            <a:spLocks noGrp="1"/>
          </p:cNvSpPr>
          <p:nvPr>
            <p:ph idx="1"/>
          </p:nvPr>
        </p:nvSpPr>
        <p:spPr>
          <a:xfrm>
            <a:off x="611560" y="0"/>
            <a:ext cx="7543800" cy="3886200"/>
          </a:xfrm>
        </p:spPr>
        <p:txBody>
          <a:bodyPr/>
          <a:lstStyle/>
          <a:p>
            <a:r>
              <a:rPr lang="en-US" dirty="0">
                <a:solidFill>
                  <a:srgbClr val="FF0000"/>
                </a:solidFill>
              </a:rPr>
              <a:t>Fixation of head </a:t>
            </a:r>
            <a:r>
              <a:rPr lang="en-US" dirty="0"/>
              <a:t>– we grab the head with hand that is close to the animal under the opposite ear or horn and with the hand that is far from the animal we grab it under the chin and try to pull the head to the side</a:t>
            </a:r>
            <a:endParaRPr lang="sl-SI"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068960"/>
            <a:ext cx="211613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014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762000" y="685800"/>
            <a:ext cx="7543800" cy="3175248"/>
          </a:xfrm>
        </p:spPr>
        <p:txBody>
          <a:bodyPr/>
          <a:lstStyle/>
          <a:p>
            <a:r>
              <a:rPr lang="en-US" b="1" dirty="0"/>
              <a:t>Fixation of </a:t>
            </a:r>
            <a:r>
              <a:rPr lang="en-US" b="1" dirty="0" smtClean="0"/>
              <a:t>hi</a:t>
            </a:r>
            <a:r>
              <a:rPr lang="sl-SI" b="1" dirty="0" smtClean="0"/>
              <a:t>n</a:t>
            </a:r>
            <a:r>
              <a:rPr lang="en-US" b="1" dirty="0" smtClean="0"/>
              <a:t>d </a:t>
            </a:r>
            <a:r>
              <a:rPr lang="en-US" b="1" dirty="0"/>
              <a:t>leg to prevent kicking </a:t>
            </a:r>
            <a:r>
              <a:rPr lang="en-US" dirty="0"/>
              <a:t>– pulling up of a skin fold just in front of the knee. The other option is also to pull the tail under the tie and towards the back. </a:t>
            </a:r>
            <a:endParaRPr lang="sl-SI"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128" y="3146065"/>
            <a:ext cx="3779912" cy="251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765" y="2909271"/>
            <a:ext cx="2239603" cy="2993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11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OUTLINE</a:t>
            </a:r>
            <a:endParaRPr lang="sl-SI" dirty="0"/>
          </a:p>
        </p:txBody>
      </p:sp>
      <p:sp>
        <p:nvSpPr>
          <p:cNvPr id="3" name="Ograda vsebine 2"/>
          <p:cNvSpPr>
            <a:spLocks noGrp="1"/>
          </p:cNvSpPr>
          <p:nvPr>
            <p:ph idx="1"/>
          </p:nvPr>
        </p:nvSpPr>
        <p:spPr>
          <a:xfrm>
            <a:off x="762000" y="910952"/>
            <a:ext cx="7543800" cy="3886200"/>
          </a:xfrm>
        </p:spPr>
        <p:txBody>
          <a:bodyPr/>
          <a:lstStyle/>
          <a:p>
            <a:r>
              <a:rPr lang="en-US" dirty="0" smtClean="0"/>
              <a:t>Introduction</a:t>
            </a:r>
          </a:p>
          <a:p>
            <a:r>
              <a:rPr lang="en-US" dirty="0" smtClean="0"/>
              <a:t>Understanding senses &amp; behavior of ruminants</a:t>
            </a:r>
          </a:p>
          <a:p>
            <a:r>
              <a:rPr lang="en-US" dirty="0" smtClean="0"/>
              <a:t>Handling cattle</a:t>
            </a:r>
            <a:endParaRPr lang="sl-SI" dirty="0" smtClean="0"/>
          </a:p>
          <a:p>
            <a:pPr lvl="1"/>
            <a:r>
              <a:rPr lang="en-US" dirty="0"/>
              <a:t>Approaching </a:t>
            </a:r>
            <a:r>
              <a:rPr lang="en-US" dirty="0" smtClean="0"/>
              <a:t>cattle</a:t>
            </a:r>
            <a:endParaRPr lang="sl-SI" dirty="0" smtClean="0"/>
          </a:p>
          <a:p>
            <a:pPr lvl="1"/>
            <a:r>
              <a:rPr lang="en-US" dirty="0"/>
              <a:t>Manual methods of </a:t>
            </a:r>
            <a:r>
              <a:rPr lang="en-US" dirty="0" smtClean="0"/>
              <a:t>fixation</a:t>
            </a:r>
            <a:endParaRPr lang="sl-SI" dirty="0" smtClean="0"/>
          </a:p>
          <a:p>
            <a:pPr lvl="1"/>
            <a:r>
              <a:rPr lang="en-US" dirty="0"/>
              <a:t>Fixation with basic equipment for </a:t>
            </a:r>
            <a:r>
              <a:rPr lang="en-US" dirty="0" smtClean="0"/>
              <a:t>restraint</a:t>
            </a:r>
            <a:endParaRPr lang="sl-SI" dirty="0" smtClean="0"/>
          </a:p>
          <a:p>
            <a:pPr lvl="1"/>
            <a:r>
              <a:rPr lang="en-US" dirty="0" smtClean="0"/>
              <a:t>Move</a:t>
            </a:r>
            <a:r>
              <a:rPr lang="sl-SI" dirty="0" smtClean="0"/>
              <a:t>ing</a:t>
            </a:r>
            <a:r>
              <a:rPr lang="en-US" dirty="0" smtClean="0"/>
              <a:t> </a:t>
            </a:r>
            <a:r>
              <a:rPr lang="en-US" dirty="0"/>
              <a:t>of recumbent </a:t>
            </a:r>
            <a:r>
              <a:rPr lang="en-US" dirty="0" smtClean="0"/>
              <a:t>cattle</a:t>
            </a:r>
            <a:endParaRPr lang="sl-SI" dirty="0" smtClean="0"/>
          </a:p>
          <a:p>
            <a:pPr lvl="1"/>
            <a:r>
              <a:rPr lang="en-US" dirty="0" smtClean="0"/>
              <a:t>Cattle that are not used to handling</a:t>
            </a:r>
          </a:p>
          <a:p>
            <a:pPr marL="0" indent="0">
              <a:buNone/>
            </a:pPr>
            <a:endParaRPr lang="sl-SI" dirty="0" smtClean="0"/>
          </a:p>
          <a:p>
            <a:endParaRPr lang="sl-SI" dirty="0"/>
          </a:p>
        </p:txBody>
      </p:sp>
    </p:spTree>
    <p:extLst>
      <p:ext uri="{BB962C8B-B14F-4D97-AF65-F5344CB8AC3E}">
        <p14:creationId xmlns:p14="http://schemas.microsoft.com/office/powerpoint/2010/main" val="1265742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r>
              <a:rPr lang="en-US" b="1" dirty="0" smtClean="0"/>
              <a:t>Fixation of the tail and body (less likely to kick as well) </a:t>
            </a:r>
            <a:r>
              <a:rPr lang="en-US" dirty="0" smtClean="0"/>
              <a:t>when cattle cannot move forward and to sides due to physical obstacles – we grab the tail about 30 cm from its base and press it up and forward, taking care not to injure it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460354"/>
            <a:ext cx="2232248" cy="268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46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762000" y="685800"/>
            <a:ext cx="7543800" cy="2887216"/>
          </a:xfrm>
        </p:spPr>
        <p:txBody>
          <a:bodyPr/>
          <a:lstStyle/>
          <a:p>
            <a:r>
              <a:rPr lang="en-US" b="1" dirty="0"/>
              <a:t>Fixation of the body </a:t>
            </a:r>
            <a:r>
              <a:rPr lang="en-US" dirty="0"/>
              <a:t>– we lean with our back towards the animal’s body and grab tail from the other side so it’s bent towards us. This way the animal cannot move from us as the tail is going to cause pain and we are preventing movement in our direction by leaning on the animal.</a:t>
            </a:r>
            <a:endParaRPr lang="sl-SI"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65" r="1782" b="5061"/>
          <a:stretch/>
        </p:blipFill>
        <p:spPr bwMode="auto">
          <a:xfrm>
            <a:off x="2339752" y="3573016"/>
            <a:ext cx="4220373" cy="2552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27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en-US" dirty="0"/>
              <a:t>Fixation with basic equipment for restraint</a:t>
            </a:r>
            <a:endParaRPr lang="sl-SI" dirty="0"/>
          </a:p>
        </p:txBody>
      </p:sp>
      <p:sp>
        <p:nvSpPr>
          <p:cNvPr id="3" name="Ograda vsebine 2"/>
          <p:cNvSpPr>
            <a:spLocks noGrp="1"/>
          </p:cNvSpPr>
          <p:nvPr>
            <p:ph idx="1"/>
          </p:nvPr>
        </p:nvSpPr>
        <p:spPr>
          <a:xfrm>
            <a:off x="762000" y="685800"/>
            <a:ext cx="7543800" cy="1159024"/>
          </a:xfrm>
        </p:spPr>
        <p:txBody>
          <a:bodyPr>
            <a:normAutofit lnSpcReduction="10000"/>
          </a:bodyPr>
          <a:lstStyle/>
          <a:p>
            <a:r>
              <a:rPr lang="en-US" b="1" dirty="0"/>
              <a:t>Nose </a:t>
            </a:r>
            <a:r>
              <a:rPr lang="en-US" b="1" dirty="0" smtClean="0"/>
              <a:t>tongs </a:t>
            </a:r>
            <a:r>
              <a:rPr lang="en-US" dirty="0"/>
              <a:t>- we put them in nostrils, which give us good control over head. Some animals do not permit placement of nose thongs.</a:t>
            </a:r>
            <a:endParaRPr lang="sl-SI"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101453"/>
            <a:ext cx="2133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752" r="2327"/>
          <a:stretch/>
        </p:blipFill>
        <p:spPr bwMode="auto">
          <a:xfrm>
            <a:off x="1115616" y="1916832"/>
            <a:ext cx="4364746" cy="265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94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r>
              <a:rPr lang="en-US" b="1" dirty="0"/>
              <a:t>Bonding of hind legs with rope </a:t>
            </a:r>
            <a:r>
              <a:rPr lang="en-US" dirty="0"/>
              <a:t>– this prevents kicking. We need a rope with fixed loop at the end to thread it in a </a:t>
            </a:r>
            <a:r>
              <a:rPr lang="en-US" u="sng" dirty="0"/>
              <a:t>fashion of figure 8</a:t>
            </a:r>
            <a:r>
              <a:rPr lang="en-US" dirty="0"/>
              <a:t> just above the hock joints of hind legs. Similar can be achieved also with custom made devices, like nylon leg tie for cows </a:t>
            </a:r>
            <a:endParaRPr lang="sl-SI"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717032"/>
            <a:ext cx="2359570" cy="18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718098"/>
            <a:ext cx="28670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681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a:xfrm>
            <a:off x="762000" y="685800"/>
            <a:ext cx="7543800" cy="3175248"/>
          </a:xfrm>
        </p:spPr>
        <p:txBody>
          <a:bodyPr/>
          <a:lstStyle/>
          <a:p>
            <a:r>
              <a:rPr lang="en-US" dirty="0"/>
              <a:t>For cattle that allow to be </a:t>
            </a:r>
            <a:r>
              <a:rPr lang="en-US" b="1" dirty="0"/>
              <a:t>haltered </a:t>
            </a:r>
            <a:r>
              <a:rPr lang="en-US" dirty="0"/>
              <a:t>and led, we can use halters. They need to be set behind the ears. When halter leading a cow, we have to stand by its shoulder or slightly more forward.</a:t>
            </a:r>
            <a:endParaRPr lang="sl-SI"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640614"/>
            <a:ext cx="28590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9" y="3518376"/>
            <a:ext cx="333533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89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pPr marL="0" indent="0">
              <a:buNone/>
            </a:pPr>
            <a:r>
              <a:rPr lang="en-US" dirty="0"/>
              <a:t>With fixation of head, legs, body and tail we prevent injuries that these animals can inflict us.</a:t>
            </a:r>
            <a:endParaRPr lang="sl-SI" dirty="0"/>
          </a:p>
        </p:txBody>
      </p:sp>
    </p:spTree>
    <p:extLst>
      <p:ext uri="{BB962C8B-B14F-4D97-AF65-F5344CB8AC3E}">
        <p14:creationId xmlns:p14="http://schemas.microsoft.com/office/powerpoint/2010/main" val="199822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en-US" dirty="0" smtClean="0"/>
              <a:t>Move</a:t>
            </a:r>
            <a:r>
              <a:rPr lang="sl-SI" dirty="0" smtClean="0"/>
              <a:t>ing</a:t>
            </a:r>
            <a:r>
              <a:rPr lang="en-US" dirty="0" smtClean="0"/>
              <a:t> </a:t>
            </a:r>
            <a:r>
              <a:rPr lang="en-US" dirty="0"/>
              <a:t>of recumbent cattle</a:t>
            </a:r>
            <a:endParaRPr lang="sl-SI" dirty="0"/>
          </a:p>
        </p:txBody>
      </p:sp>
      <p:sp>
        <p:nvSpPr>
          <p:cNvPr id="3" name="Ograda vsebine 2"/>
          <p:cNvSpPr>
            <a:spLocks noGrp="1"/>
          </p:cNvSpPr>
          <p:nvPr>
            <p:ph idx="1"/>
          </p:nvPr>
        </p:nvSpPr>
        <p:spPr/>
        <p:txBody>
          <a:bodyPr/>
          <a:lstStyle/>
          <a:p>
            <a:r>
              <a:rPr lang="en-US" dirty="0"/>
              <a:t>Moving a down cattle to soft bedding in a location protected from adverse weather will greatly enhance a healthy outcome. </a:t>
            </a:r>
            <a:endParaRPr lang="sl-SI" dirty="0" smtClean="0"/>
          </a:p>
          <a:p>
            <a:r>
              <a:rPr lang="en-US" dirty="0" smtClean="0"/>
              <a:t>It </a:t>
            </a:r>
            <a:r>
              <a:rPr lang="en-US" dirty="0"/>
              <a:t>is important that such animals are properly </a:t>
            </a:r>
            <a:r>
              <a:rPr lang="sl-SI" dirty="0" err="1" smtClean="0"/>
              <a:t>managed</a:t>
            </a:r>
            <a:r>
              <a:rPr lang="en-US" dirty="0" smtClean="0"/>
              <a:t>, </a:t>
            </a:r>
            <a:r>
              <a:rPr lang="en-US" dirty="0"/>
              <a:t>with good food and fresh water that they can reach while recumbent. </a:t>
            </a:r>
            <a:endParaRPr lang="sl-SI" dirty="0" smtClean="0"/>
          </a:p>
          <a:p>
            <a:r>
              <a:rPr lang="en-US" dirty="0" smtClean="0"/>
              <a:t>It </a:t>
            </a:r>
            <a:r>
              <a:rPr lang="en-US" dirty="0"/>
              <a:t>is also very important to turn recumbent animals from one side to the other few times a day in order to prevent pressure injury of tissues that an animal is laying on. </a:t>
            </a:r>
            <a:endParaRPr lang="sl-SI" dirty="0"/>
          </a:p>
        </p:txBody>
      </p:sp>
    </p:spTree>
    <p:extLst>
      <p:ext uri="{BB962C8B-B14F-4D97-AF65-F5344CB8AC3E}">
        <p14:creationId xmlns:p14="http://schemas.microsoft.com/office/powerpoint/2010/main" val="428360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a:xfrm>
            <a:off x="762000" y="685800"/>
            <a:ext cx="7770440" cy="3886200"/>
          </a:xfrm>
        </p:spPr>
        <p:txBody>
          <a:bodyPr>
            <a:normAutofit/>
          </a:bodyPr>
          <a:lstStyle/>
          <a:p>
            <a:r>
              <a:rPr lang="en-US" dirty="0" smtClean="0"/>
              <a:t>We can try putting an animal in standing position. </a:t>
            </a:r>
          </a:p>
          <a:p>
            <a:r>
              <a:rPr lang="en-US" dirty="0" smtClean="0"/>
              <a:t>Before that we, have to be sure that it is capable of standing without any fractures, neurological dysfunction, etc. </a:t>
            </a:r>
          </a:p>
          <a:p>
            <a:r>
              <a:rPr lang="en-US" dirty="0" smtClean="0"/>
              <a:t>We can try force it to stand. </a:t>
            </a:r>
          </a:p>
          <a:p>
            <a:r>
              <a:rPr lang="en-US" dirty="0" smtClean="0"/>
              <a:t>If that does not give results we can use long rope that we thread around an animal so it is set below pin bones at the back and below sternum in the front. We need at least 5 people who try to pull up the animal, hind quarters first followed by front quarters. </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486283"/>
            <a:ext cx="4464496" cy="19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35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683568" y="1628800"/>
            <a:ext cx="7543800" cy="3886200"/>
          </a:xfrm>
        </p:spPr>
        <p:txBody>
          <a:bodyPr/>
          <a:lstStyle/>
          <a:p>
            <a:r>
              <a:rPr lang="en-US" dirty="0"/>
              <a:t>If our efforts are not effective, the animal can be moved to a specially prepared location where it can stay till it recuperates. </a:t>
            </a:r>
            <a:endParaRPr lang="sl-SI" dirty="0" smtClean="0"/>
          </a:p>
          <a:p>
            <a:r>
              <a:rPr lang="en-US" dirty="0" smtClean="0"/>
              <a:t>If </a:t>
            </a:r>
            <a:r>
              <a:rPr lang="en-US" dirty="0"/>
              <a:t>there is no </a:t>
            </a:r>
            <a:r>
              <a:rPr lang="en-US" u="sng" dirty="0"/>
              <a:t>special device for recumbent cattle </a:t>
            </a:r>
            <a:r>
              <a:rPr lang="en-US" dirty="0"/>
              <a:t>movement available, the best way is to put it on a strong fabric, like plywood sheet and then pull the sheet with the animal on to the location.</a:t>
            </a:r>
            <a:endParaRPr lang="sl-SI"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04664"/>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04664"/>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avokotnik 3"/>
          <p:cNvSpPr/>
          <p:nvPr/>
        </p:nvSpPr>
        <p:spPr>
          <a:xfrm>
            <a:off x="251520" y="1316325"/>
            <a:ext cx="1204176" cy="369332"/>
          </a:xfrm>
          <a:prstGeom prst="rect">
            <a:avLst/>
          </a:prstGeom>
        </p:spPr>
        <p:txBody>
          <a:bodyPr wrap="none">
            <a:spAutoFit/>
          </a:bodyPr>
          <a:lstStyle/>
          <a:p>
            <a:r>
              <a:rPr lang="sl-SI" dirty="0" err="1"/>
              <a:t>Cow</a:t>
            </a:r>
            <a:r>
              <a:rPr lang="sl-SI" dirty="0"/>
              <a:t> </a:t>
            </a:r>
            <a:r>
              <a:rPr lang="sl-SI" dirty="0" err="1"/>
              <a:t>Lifter</a:t>
            </a:r>
            <a:endParaRPr lang="sl-SI" dirty="0"/>
          </a:p>
        </p:txBody>
      </p:sp>
    </p:spTree>
    <p:extLst>
      <p:ext uri="{BB962C8B-B14F-4D97-AF65-F5344CB8AC3E}">
        <p14:creationId xmlns:p14="http://schemas.microsoft.com/office/powerpoint/2010/main" val="1289165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CATTLE THAT ARE NOT USED TO HANDLING</a:t>
            </a:r>
            <a:endParaRPr lang="sl-SI" dirty="0"/>
          </a:p>
        </p:txBody>
      </p:sp>
      <p:sp>
        <p:nvSpPr>
          <p:cNvPr id="3" name="Ograda vsebine 2"/>
          <p:cNvSpPr>
            <a:spLocks noGrp="1"/>
          </p:cNvSpPr>
          <p:nvPr>
            <p:ph idx="1"/>
          </p:nvPr>
        </p:nvSpPr>
        <p:spPr/>
        <p:txBody>
          <a:bodyPr/>
          <a:lstStyle/>
          <a:p>
            <a:r>
              <a:rPr lang="en-US" dirty="0"/>
              <a:t>If they are not used to handling we cannot handle them. </a:t>
            </a:r>
            <a:endParaRPr lang="sl-SI" dirty="0" smtClean="0"/>
          </a:p>
          <a:p>
            <a:r>
              <a:rPr lang="en-US" dirty="0" smtClean="0"/>
              <a:t>Chemical </a:t>
            </a:r>
            <a:r>
              <a:rPr lang="en-US" dirty="0"/>
              <a:t>restraint is necessary in such cases, which allows us to approach a cattle that is not used to human contact. </a:t>
            </a:r>
            <a:endParaRPr lang="sl-SI" dirty="0" smtClean="0"/>
          </a:p>
          <a:p>
            <a:r>
              <a:rPr lang="en-US" dirty="0" smtClean="0"/>
              <a:t>Beside </a:t>
            </a:r>
            <a:r>
              <a:rPr lang="en-US" dirty="0"/>
              <a:t>the danger of injuries, cattle can transmit some zoonotic diseases.</a:t>
            </a:r>
            <a:endParaRPr lang="sl-SI" dirty="0"/>
          </a:p>
        </p:txBody>
      </p:sp>
    </p:spTree>
    <p:extLst>
      <p:ext uri="{BB962C8B-B14F-4D97-AF65-F5344CB8AC3E}">
        <p14:creationId xmlns:p14="http://schemas.microsoft.com/office/powerpoint/2010/main" val="19436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Introduction</a:t>
            </a:r>
            <a:r>
              <a:rPr lang="sl-SI" dirty="0" smtClean="0"/>
              <a:t> </a:t>
            </a:r>
            <a:endParaRPr lang="sl-SI" dirty="0"/>
          </a:p>
        </p:txBody>
      </p:sp>
      <p:sp>
        <p:nvSpPr>
          <p:cNvPr id="3" name="Ograda vsebine 2"/>
          <p:cNvSpPr>
            <a:spLocks noGrp="1"/>
          </p:cNvSpPr>
          <p:nvPr>
            <p:ph idx="1"/>
          </p:nvPr>
        </p:nvSpPr>
        <p:spPr/>
        <p:txBody>
          <a:bodyPr>
            <a:normAutofit lnSpcReduction="10000"/>
          </a:bodyPr>
          <a:lstStyle/>
          <a:p>
            <a:r>
              <a:rPr lang="en-US" dirty="0"/>
              <a:t>domesticated about </a:t>
            </a:r>
            <a:r>
              <a:rPr lang="en-US" dirty="0">
                <a:solidFill>
                  <a:srgbClr val="FF0000"/>
                </a:solidFill>
              </a:rPr>
              <a:t>ten thousand years ago </a:t>
            </a:r>
            <a:endParaRPr lang="sl-SI" dirty="0" smtClean="0">
              <a:solidFill>
                <a:srgbClr val="FF0000"/>
              </a:solidFill>
            </a:endParaRPr>
          </a:p>
          <a:p>
            <a:r>
              <a:rPr lang="sl-SI" dirty="0" err="1"/>
              <a:t>religious</a:t>
            </a:r>
            <a:r>
              <a:rPr lang="sl-SI" dirty="0"/>
              <a:t> </a:t>
            </a:r>
            <a:r>
              <a:rPr lang="sl-SI" dirty="0" err="1"/>
              <a:t>reasons</a:t>
            </a:r>
            <a:r>
              <a:rPr lang="sl-SI" dirty="0"/>
              <a:t> (</a:t>
            </a:r>
            <a:r>
              <a:rPr lang="sl-SI" dirty="0" err="1"/>
              <a:t>important</a:t>
            </a:r>
            <a:r>
              <a:rPr lang="sl-SI" dirty="0"/>
              <a:t> </a:t>
            </a:r>
            <a:r>
              <a:rPr lang="sl-SI" dirty="0" err="1"/>
              <a:t>symbol</a:t>
            </a:r>
            <a:r>
              <a:rPr lang="sl-SI" dirty="0"/>
              <a:t> </a:t>
            </a:r>
            <a:r>
              <a:rPr lang="sl-SI" dirty="0" err="1"/>
              <a:t>for</a:t>
            </a:r>
            <a:r>
              <a:rPr lang="sl-SI" dirty="0"/>
              <a:t> </a:t>
            </a:r>
            <a:r>
              <a:rPr lang="sl-SI" dirty="0" err="1"/>
              <a:t>ancient</a:t>
            </a:r>
            <a:r>
              <a:rPr lang="sl-SI" dirty="0"/>
              <a:t> </a:t>
            </a:r>
            <a:r>
              <a:rPr lang="sl-SI" dirty="0" err="1"/>
              <a:t>people</a:t>
            </a:r>
            <a:r>
              <a:rPr lang="sl-SI" dirty="0"/>
              <a:t>)</a:t>
            </a:r>
          </a:p>
          <a:p>
            <a:r>
              <a:rPr lang="en-US" dirty="0"/>
              <a:t>production and as labor animals</a:t>
            </a:r>
            <a:endParaRPr lang="sl-SI" dirty="0"/>
          </a:p>
          <a:p>
            <a:r>
              <a:rPr lang="en-US" dirty="0" smtClean="0"/>
              <a:t>first </a:t>
            </a:r>
            <a:r>
              <a:rPr lang="en-US" dirty="0"/>
              <a:t>separated from wild population and then selectively bred for many generations for productive traits as well as for tameness. </a:t>
            </a:r>
            <a:endParaRPr lang="sl-SI" dirty="0" smtClean="0"/>
          </a:p>
          <a:p>
            <a:r>
              <a:rPr lang="en-US" b="1" dirty="0" smtClean="0"/>
              <a:t>Tameness</a:t>
            </a:r>
            <a:r>
              <a:rPr lang="en-US" dirty="0" smtClean="0"/>
              <a:t> </a:t>
            </a:r>
            <a:r>
              <a:rPr lang="en-US" dirty="0"/>
              <a:t>is a heritable characteristic. </a:t>
            </a:r>
            <a:endParaRPr lang="sl-SI" dirty="0" smtClean="0"/>
          </a:p>
          <a:p>
            <a:r>
              <a:rPr lang="en-US" dirty="0" smtClean="0"/>
              <a:t>The </a:t>
            </a:r>
            <a:r>
              <a:rPr lang="en-US" dirty="0"/>
              <a:t>process of selection for tameness leads to relatively tame animals of nowadays, which allow </a:t>
            </a:r>
            <a:r>
              <a:rPr lang="en-US" dirty="0" smtClean="0"/>
              <a:t>interaction</a:t>
            </a:r>
            <a:r>
              <a:rPr lang="sl-SI" dirty="0" smtClean="0"/>
              <a:t>, </a:t>
            </a:r>
            <a:r>
              <a:rPr lang="en-US" dirty="0" smtClean="0"/>
              <a:t>handling </a:t>
            </a:r>
            <a:r>
              <a:rPr lang="en-US" dirty="0"/>
              <a:t>and restraint by humans. </a:t>
            </a:r>
            <a:endParaRPr lang="sl-SI"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581128"/>
            <a:ext cx="3225180" cy="211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758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TEŞEKKÜR EDERİM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911" y="764704"/>
            <a:ext cx="41211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20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grada vsebine 2"/>
          <p:cNvSpPr>
            <a:spLocks noGrp="1"/>
          </p:cNvSpPr>
          <p:nvPr>
            <p:ph idx="1"/>
          </p:nvPr>
        </p:nvSpPr>
        <p:spPr/>
        <p:txBody>
          <a:bodyPr/>
          <a:lstStyle/>
          <a:p>
            <a:r>
              <a:rPr lang="sl-SI" dirty="0" smtClean="0"/>
              <a:t>HANDLING TECHNIQUES</a:t>
            </a:r>
          </a:p>
          <a:p>
            <a:pPr marL="0" indent="0">
              <a:buNone/>
            </a:pPr>
            <a:r>
              <a:rPr lang="en-US" dirty="0" smtClean="0"/>
              <a:t>take </a:t>
            </a:r>
            <a:r>
              <a:rPr lang="en-US" dirty="0"/>
              <a:t>into consideration animal behavior and perception of surroundings</a:t>
            </a:r>
            <a:endParaRPr lang="sl-SI" dirty="0"/>
          </a:p>
        </p:txBody>
      </p:sp>
    </p:spTree>
    <p:extLst>
      <p:ext uri="{BB962C8B-B14F-4D97-AF65-F5344CB8AC3E}">
        <p14:creationId xmlns:p14="http://schemas.microsoft.com/office/powerpoint/2010/main" val="345885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2964" y="4509120"/>
            <a:ext cx="7488832" cy="1600200"/>
          </a:xfrm>
        </p:spPr>
        <p:txBody>
          <a:bodyPr>
            <a:noAutofit/>
          </a:bodyPr>
          <a:lstStyle/>
          <a:p>
            <a:r>
              <a:rPr lang="en-US" sz="3600" dirty="0" smtClean="0"/>
              <a:t>The </a:t>
            </a:r>
            <a:r>
              <a:rPr lang="en-US" sz="3600" dirty="0"/>
              <a:t>senses and behaviors of domestic ruminants important for handling</a:t>
            </a:r>
            <a:endParaRPr lang="sl-SI" sz="3600" dirty="0"/>
          </a:p>
        </p:txBody>
      </p:sp>
      <p:sp>
        <p:nvSpPr>
          <p:cNvPr id="3" name="Ograda vsebine 2"/>
          <p:cNvSpPr>
            <a:spLocks noGrp="1"/>
          </p:cNvSpPr>
          <p:nvPr>
            <p:ph idx="1"/>
          </p:nvPr>
        </p:nvSpPr>
        <p:spPr/>
        <p:txBody>
          <a:bodyPr>
            <a:normAutofit fontScale="92500" lnSpcReduction="20000"/>
          </a:bodyPr>
          <a:lstStyle/>
          <a:p>
            <a:r>
              <a:rPr lang="sl-SI" dirty="0" err="1" smtClean="0"/>
              <a:t>Act</a:t>
            </a:r>
            <a:r>
              <a:rPr lang="sl-SI" dirty="0" smtClean="0"/>
              <a:t> as </a:t>
            </a:r>
            <a:r>
              <a:rPr lang="sl-SI" dirty="0" err="1" smtClean="0"/>
              <a:t>prey</a:t>
            </a:r>
            <a:r>
              <a:rPr lang="sl-SI" dirty="0" smtClean="0"/>
              <a:t> </a:t>
            </a:r>
          </a:p>
          <a:p>
            <a:r>
              <a:rPr lang="en-US" dirty="0" smtClean="0"/>
              <a:t>They </a:t>
            </a:r>
            <a:r>
              <a:rPr lang="en-US" dirty="0"/>
              <a:t>needed good senses to spot predators and avoid them. </a:t>
            </a:r>
            <a:endParaRPr lang="sl-SI" dirty="0" smtClean="0"/>
          </a:p>
          <a:p>
            <a:r>
              <a:rPr lang="en-US" dirty="0"/>
              <a:t>vision, hearing and smell are about equally important for </a:t>
            </a:r>
            <a:r>
              <a:rPr lang="en-US" dirty="0" smtClean="0"/>
              <a:t>ruminants</a:t>
            </a:r>
            <a:endParaRPr lang="sl-SI" dirty="0" smtClean="0"/>
          </a:p>
          <a:p>
            <a:r>
              <a:rPr lang="en-US" dirty="0"/>
              <a:t>provide information about what is going on in their </a:t>
            </a:r>
            <a:r>
              <a:rPr lang="en-US" dirty="0" smtClean="0"/>
              <a:t>environment</a:t>
            </a:r>
            <a:endParaRPr lang="sl-SI" dirty="0" smtClean="0"/>
          </a:p>
          <a:p>
            <a:r>
              <a:rPr lang="en-US" dirty="0"/>
              <a:t>All information obtained by senses goes through a sensory filter and reaches the brain, where it is processed on the basis of previous experiences, specific environment, specific weather conditions, even time of the day and so on, to determine if reaction is necessary and which action might be executed</a:t>
            </a:r>
            <a:endParaRPr lang="sl-SI"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603" y="4221088"/>
            <a:ext cx="1516930" cy="141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032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VISION</a:t>
            </a:r>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02483"/>
            <a:ext cx="5760640" cy="412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257" y="4941168"/>
            <a:ext cx="5021265" cy="170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460" y="3881876"/>
            <a:ext cx="2405062"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79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Hearing</a:t>
            </a:r>
            <a:endParaRPr lang="en-US" dirty="0"/>
          </a:p>
        </p:txBody>
      </p:sp>
      <p:sp>
        <p:nvSpPr>
          <p:cNvPr id="3" name="Ograda vsebine 2"/>
          <p:cNvSpPr>
            <a:spLocks noGrp="1"/>
          </p:cNvSpPr>
          <p:nvPr>
            <p:ph idx="1"/>
          </p:nvPr>
        </p:nvSpPr>
        <p:spPr/>
        <p:txBody>
          <a:bodyPr/>
          <a:lstStyle/>
          <a:p>
            <a:r>
              <a:rPr lang="en-US" dirty="0" smtClean="0"/>
              <a:t>Cattle have better hearing than small ruminants and humans. </a:t>
            </a:r>
          </a:p>
          <a:p>
            <a:r>
              <a:rPr lang="en-US" dirty="0" smtClean="0"/>
              <a:t>agitated when they hear dog barking, screaming or other sudden loud noises of high intensity. </a:t>
            </a:r>
          </a:p>
          <a:p>
            <a:r>
              <a:rPr lang="en-US" dirty="0" smtClean="0"/>
              <a:t>cannot define the source of sound well, so they need to combine hearing with vision.</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933056"/>
            <a:ext cx="2711404" cy="1808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27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Smell</a:t>
            </a:r>
            <a:endParaRPr lang="sl-SI" dirty="0"/>
          </a:p>
        </p:txBody>
      </p:sp>
      <p:sp>
        <p:nvSpPr>
          <p:cNvPr id="3" name="Ograda vsebine 2"/>
          <p:cNvSpPr>
            <a:spLocks noGrp="1"/>
          </p:cNvSpPr>
          <p:nvPr>
            <p:ph idx="1"/>
          </p:nvPr>
        </p:nvSpPr>
        <p:spPr/>
        <p:txBody>
          <a:bodyPr/>
          <a:lstStyle/>
          <a:p>
            <a:r>
              <a:rPr lang="en-US" dirty="0"/>
              <a:t>Smell is very important to domestic ruminants. </a:t>
            </a:r>
            <a:endParaRPr lang="sl-SI" dirty="0" smtClean="0"/>
          </a:p>
          <a:p>
            <a:r>
              <a:rPr lang="en-US" dirty="0" smtClean="0"/>
              <a:t>It </a:t>
            </a:r>
            <a:r>
              <a:rPr lang="en-US" dirty="0"/>
              <a:t>is harder for us to understand and study smell, because our smell system is very rudimentary compared to ruminants. </a:t>
            </a:r>
            <a:endParaRPr lang="sl-SI" dirty="0" smtClean="0"/>
          </a:p>
          <a:p>
            <a:r>
              <a:rPr lang="en-US" dirty="0" smtClean="0"/>
              <a:t>very </a:t>
            </a:r>
            <a:r>
              <a:rPr lang="en-US" dirty="0"/>
              <a:t>important for predator detection </a:t>
            </a:r>
            <a:r>
              <a:rPr lang="sl-SI" dirty="0" smtClean="0"/>
              <a:t>&amp;</a:t>
            </a:r>
            <a:r>
              <a:rPr lang="en-US" dirty="0" smtClean="0"/>
              <a:t> </a:t>
            </a:r>
            <a:r>
              <a:rPr lang="en-US" dirty="0"/>
              <a:t>interaction between </a:t>
            </a:r>
            <a:r>
              <a:rPr lang="en-US" dirty="0" smtClean="0"/>
              <a:t>individuals</a:t>
            </a:r>
            <a:endParaRPr lang="sl-SI"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5411" b="7599"/>
          <a:stretch/>
        </p:blipFill>
        <p:spPr bwMode="auto">
          <a:xfrm>
            <a:off x="5868144" y="3586058"/>
            <a:ext cx="2286382" cy="245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76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Touch</a:t>
            </a:r>
            <a:endParaRPr lang="sl-SI" dirty="0"/>
          </a:p>
        </p:txBody>
      </p:sp>
      <p:sp>
        <p:nvSpPr>
          <p:cNvPr id="3" name="Ograda vsebine 2"/>
          <p:cNvSpPr>
            <a:spLocks noGrp="1"/>
          </p:cNvSpPr>
          <p:nvPr>
            <p:ph idx="1"/>
          </p:nvPr>
        </p:nvSpPr>
        <p:spPr/>
        <p:txBody>
          <a:bodyPr/>
          <a:lstStyle/>
          <a:p>
            <a:r>
              <a:rPr lang="en-US" dirty="0"/>
              <a:t>perceive cold, warmth, pressure, and pain</a:t>
            </a:r>
            <a:endParaRPr lang="sl-SI" dirty="0"/>
          </a:p>
        </p:txBody>
      </p:sp>
    </p:spTree>
    <p:extLst>
      <p:ext uri="{BB962C8B-B14F-4D97-AF65-F5344CB8AC3E}">
        <p14:creationId xmlns:p14="http://schemas.microsoft.com/office/powerpoint/2010/main" val="10456134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220</TotalTime>
  <Words>1532</Words>
  <Application>Microsoft Office PowerPoint</Application>
  <PresentationFormat>Ekran Gösterisi (4:3)</PresentationFormat>
  <Paragraphs>119</Paragraphs>
  <Slides>30</Slides>
  <Notes>5</Notes>
  <HiddenSlides>0</HiddenSlides>
  <MMClips>0</MMClips>
  <ScaleCrop>false</ScaleCrop>
  <HeadingPairs>
    <vt:vector size="4" baseType="variant">
      <vt:variant>
        <vt:lpstr>Tema</vt:lpstr>
      </vt:variant>
      <vt:variant>
        <vt:i4>1</vt:i4>
      </vt:variant>
      <vt:variant>
        <vt:lpstr>Slayt Başlıkları</vt:lpstr>
      </vt:variant>
      <vt:variant>
        <vt:i4>30</vt:i4>
      </vt:variant>
    </vt:vector>
  </HeadingPairs>
  <TitlesOfParts>
    <vt:vector size="31" baseType="lpstr">
      <vt:lpstr>NewsPrint</vt:lpstr>
      <vt:lpstr>HANDLING AND RESTRAINT OF CATTLE</vt:lpstr>
      <vt:lpstr>OUTLINE</vt:lpstr>
      <vt:lpstr>Introduction </vt:lpstr>
      <vt:lpstr>PowerPoint Sunusu</vt:lpstr>
      <vt:lpstr>The senses and behaviors of domestic ruminants important for handling</vt:lpstr>
      <vt:lpstr>VISION</vt:lpstr>
      <vt:lpstr>Hearing</vt:lpstr>
      <vt:lpstr>Smell</vt:lpstr>
      <vt:lpstr>Touch</vt:lpstr>
      <vt:lpstr>Understanding of ruminanats behaviour </vt:lpstr>
      <vt:lpstr>Behavior characteristics of ruminants</vt:lpstr>
      <vt:lpstr>Flight zone</vt:lpstr>
      <vt:lpstr>PowerPoint Sunusu</vt:lpstr>
      <vt:lpstr>Handling of cattle</vt:lpstr>
      <vt:lpstr>PowerPoint Sunusu</vt:lpstr>
      <vt:lpstr>PowerPoint Sunusu</vt:lpstr>
      <vt:lpstr>Approaching cattle</vt:lpstr>
      <vt:lpstr>Manual methods of fixation</vt:lpstr>
      <vt:lpstr>PowerPoint Sunusu</vt:lpstr>
      <vt:lpstr>PowerPoint Sunusu</vt:lpstr>
      <vt:lpstr>PowerPoint Sunusu</vt:lpstr>
      <vt:lpstr>Fixation with basic equipment for restraint</vt:lpstr>
      <vt:lpstr>PowerPoint Sunusu</vt:lpstr>
      <vt:lpstr>PowerPoint Sunusu</vt:lpstr>
      <vt:lpstr>PowerPoint Sunusu</vt:lpstr>
      <vt:lpstr>Moveing of recumbent cattle</vt:lpstr>
      <vt:lpstr>PowerPoint Sunusu</vt:lpstr>
      <vt:lpstr>PowerPoint Sunusu</vt:lpstr>
      <vt:lpstr>CATTLE THAT ARE NOT USED TO HANDLING</vt:lpstr>
      <vt:lpstr>TEŞEKKÜR EDERİM</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HANDLING AND RESTRAINT OF CATTLE AND SMALL RUMINANTS</dc:title>
  <dc:creator>Starič, Jože</dc:creator>
  <cp:lastModifiedBy>halıl</cp:lastModifiedBy>
  <cp:revision>23</cp:revision>
  <dcterms:created xsi:type="dcterms:W3CDTF">2016-08-29T21:54:04Z</dcterms:created>
  <dcterms:modified xsi:type="dcterms:W3CDTF">2021-04-21T09:05:45Z</dcterms:modified>
</cp:coreProperties>
</file>