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536" r:id="rId2"/>
    <p:sldId id="512" r:id="rId3"/>
    <p:sldId id="514" r:id="rId4"/>
    <p:sldId id="408" r:id="rId5"/>
    <p:sldId id="409" r:id="rId6"/>
    <p:sldId id="410" r:id="rId7"/>
    <p:sldId id="411" r:id="rId8"/>
    <p:sldId id="412" r:id="rId9"/>
    <p:sldId id="413" r:id="rId10"/>
    <p:sldId id="414" r:id="rId11"/>
    <p:sldId id="415" r:id="rId12"/>
    <p:sldId id="416" r:id="rId13"/>
    <p:sldId id="542" r:id="rId14"/>
    <p:sldId id="543" r:id="rId15"/>
    <p:sldId id="487" r:id="rId16"/>
    <p:sldId id="422" r:id="rId17"/>
    <p:sldId id="423" r:id="rId18"/>
    <p:sldId id="426" r:id="rId19"/>
    <p:sldId id="427" r:id="rId20"/>
    <p:sldId id="325" r:id="rId21"/>
    <p:sldId id="326" r:id="rId22"/>
    <p:sldId id="518" r:id="rId23"/>
    <p:sldId id="519" r:id="rId24"/>
    <p:sldId id="521" r:id="rId25"/>
    <p:sldId id="455" r:id="rId26"/>
    <p:sldId id="524" r:id="rId27"/>
    <p:sldId id="431" r:id="rId28"/>
    <p:sldId id="539" r:id="rId29"/>
    <p:sldId id="540" r:id="rId30"/>
    <p:sldId id="392" r:id="rId31"/>
    <p:sldId id="532" r:id="rId32"/>
    <p:sldId id="533" r:id="rId33"/>
    <p:sldId id="504" r:id="rId34"/>
    <p:sldId id="541" r:id="rId35"/>
    <p:sldId id="508" r:id="rId36"/>
    <p:sldId id="354" r:id="rId37"/>
    <p:sldId id="511" r:id="rId38"/>
  </p:sldIdLst>
  <p:sldSz cx="10287000" cy="6858000" type="35mm"/>
  <p:notesSz cx="6889750" cy="1002188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4F"/>
    <a:srgbClr val="0088B8"/>
    <a:srgbClr val="8F8F8F"/>
    <a:srgbClr val="A7FFFF"/>
    <a:srgbClr val="B7F1FF"/>
    <a:srgbClr val="ABABAB"/>
    <a:srgbClr val="C2C0D1"/>
    <a:srgbClr val="9F9F9F"/>
    <a:srgbClr val="FF66FF"/>
    <a:srgbClr val="9A9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74" autoAdjust="0"/>
    <p:restoredTop sz="96408" autoAdjust="0"/>
  </p:normalViewPr>
  <p:slideViewPr>
    <p:cSldViewPr snapToGrid="0">
      <p:cViewPr>
        <p:scale>
          <a:sx n="62" d="100"/>
          <a:sy n="62" d="100"/>
        </p:scale>
        <p:origin x="-1050" y="-276"/>
      </p:cViewPr>
      <p:guideLst>
        <p:guide orient="horz" pos="216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3721CA2B-E7EC-4918-9198-EEC4CB3660DD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1252538"/>
            <a:ext cx="50736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C4C15CA6-9C84-449C-B00A-C7019E6372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893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30575-BC34-476F-A4E9-1173830EA7D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9848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3286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857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077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767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582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35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25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01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036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091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699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11022-DBAA-441E-9B0B-CFE13F8B61B4}" type="datetimeFigureOut">
              <a:rPr lang="tr-TR" smtClean="0"/>
              <a:t>11.12.2020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C166A-5BC7-4F9B-93E8-0DBF4DA6814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98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gradFill flip="none" rotWithShape="1">
            <a:gsLst>
              <a:gs pos="49000">
                <a:schemeClr val="bg1"/>
              </a:gs>
              <a:gs pos="100000">
                <a:srgbClr val="FF4F4F"/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50" name="Picture 2" descr="Horse hoof blood vessels Sculpture by Christoph Von Hor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t="1456" r="12353" b="3658"/>
          <a:stretch/>
        </p:blipFill>
        <p:spPr bwMode="auto">
          <a:xfrm flipH="1">
            <a:off x="2835564" y="1514764"/>
            <a:ext cx="4322618" cy="3953163"/>
          </a:xfrm>
          <a:prstGeom prst="rect">
            <a:avLst/>
          </a:prstGeom>
          <a:solidFill>
            <a:schemeClr val="bg2">
              <a:lumMod val="50000"/>
            </a:schemeClr>
          </a:solidFill>
          <a:extLst/>
        </p:spPr>
      </p:pic>
      <p:sp>
        <p:nvSpPr>
          <p:cNvPr id="3" name="Metin kutusu 2"/>
          <p:cNvSpPr txBox="1"/>
          <p:nvPr/>
        </p:nvSpPr>
        <p:spPr>
          <a:xfrm>
            <a:off x="2863762" y="987141"/>
            <a:ext cx="4759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</a:rPr>
              <a:t>ATLARDA AYAK FİZYOLOJİSİ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3818585" y="5701298"/>
            <a:ext cx="2649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Prof. Dr. Nurettin AYDİLEK</a:t>
            </a:r>
          </a:p>
          <a:p>
            <a:pPr algn="ctr"/>
            <a:r>
              <a:rPr lang="tr-TR" b="1" dirty="0" smtClean="0">
                <a:solidFill>
                  <a:srgbClr val="FF0000"/>
                </a:solidFill>
              </a:rPr>
              <a:t>D.Ü. Veteriner Fakültesi </a:t>
            </a:r>
          </a:p>
          <a:p>
            <a:pPr algn="ctr"/>
            <a:r>
              <a:rPr lang="tr-TR" b="1" dirty="0" smtClean="0">
                <a:solidFill>
                  <a:srgbClr val="FF0000"/>
                </a:solidFill>
              </a:rPr>
              <a:t>Fizyoloji Anabilim Dalı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icle Üniversitesi Logo (Ankara) Download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2" y="223265"/>
            <a:ext cx="1391515" cy="139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ergipark.org.tr/media/cache/journal_header/4d69/3962/9293/5a293bcce4e8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6" r="3072"/>
          <a:stretch/>
        </p:blipFill>
        <p:spPr bwMode="auto">
          <a:xfrm>
            <a:off x="9015833" y="323283"/>
            <a:ext cx="848796" cy="11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3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75770" y="646314"/>
            <a:ext cx="30571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B- </a:t>
            </a:r>
            <a:r>
              <a:rPr lang="tr-TR" sz="2800" b="1" dirty="0" err="1" smtClean="0">
                <a:solidFill>
                  <a:srgbClr val="FF0000"/>
                </a:solidFill>
              </a:rPr>
              <a:t>Capsula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</a:rPr>
              <a:t>Ungulae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 smtClean="0">
                <a:solidFill>
                  <a:srgbClr val="FF0000"/>
                </a:solidFill>
              </a:rPr>
              <a:t>     (Boynuz Tırnak)</a:t>
            </a:r>
            <a:endParaRPr lang="tr-TR" sz="2800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968" t="5491" r="2171" b="5051"/>
          <a:stretch/>
        </p:blipFill>
        <p:spPr>
          <a:xfrm>
            <a:off x="5406390" y="3516284"/>
            <a:ext cx="4869180" cy="325027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2869"/>
          <a:stretch/>
        </p:blipFill>
        <p:spPr>
          <a:xfrm>
            <a:off x="5503025" y="182879"/>
            <a:ext cx="4783975" cy="328352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51227" y="2024609"/>
            <a:ext cx="4860177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1700" dirty="0" smtClean="0"/>
              <a:t>-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ungulaeyı</a:t>
            </a:r>
            <a:r>
              <a:rPr lang="tr-TR" sz="1700" dirty="0" smtClean="0"/>
              <a:t> ayakkabı gibi sarar.</a:t>
            </a:r>
            <a:r>
              <a:rPr lang="tr-TR" sz="1600" dirty="0"/>
              <a:t> </a:t>
            </a:r>
            <a:endParaRPr lang="tr-TR" sz="1600" dirty="0" smtClean="0"/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1600" dirty="0" smtClean="0"/>
              <a:t>- Epidermisin </a:t>
            </a:r>
            <a:r>
              <a:rPr lang="tr-TR" sz="1600" dirty="0"/>
              <a:t>keratinleşmiş sert katmanıdır</a:t>
            </a:r>
            <a:r>
              <a:rPr lang="tr-TR" sz="1600" dirty="0" smtClean="0"/>
              <a:t>.</a:t>
            </a:r>
            <a:endParaRPr lang="tr-TR" sz="1700" dirty="0" smtClean="0"/>
          </a:p>
          <a:p>
            <a:pPr lv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1700" dirty="0" smtClean="0"/>
              <a:t>- Tırnağın içini mekanik etkilerden korur. </a:t>
            </a: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1700" dirty="0" smtClean="0"/>
              <a:t>- Doğal aşınmayı karşılayacak kadar her </a:t>
            </a:r>
            <a:r>
              <a:rPr lang="tr-TR" sz="1700" dirty="0"/>
              <a:t>gün </a:t>
            </a:r>
            <a:r>
              <a:rPr lang="tr-TR" sz="1700" dirty="0" smtClean="0"/>
              <a:t>büyür.</a:t>
            </a: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1700" dirty="0" smtClean="0"/>
              <a:t>  At ne kadar çok hareket ederse o kadar fazla üretilir.</a:t>
            </a:r>
            <a:endParaRPr lang="tr-TR" sz="1700" dirty="0"/>
          </a:p>
          <a:p>
            <a:pPr>
              <a:lnSpc>
                <a:spcPts val="2500"/>
              </a:lnSpc>
            </a:pPr>
            <a:r>
              <a:rPr lang="tr-TR" sz="1700" dirty="0" smtClean="0"/>
              <a:t>- Sinir ve damar bulundurmaz.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Isıyı çok az iletir.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- 3 kısımda incelenir;</a:t>
            </a:r>
          </a:p>
          <a:p>
            <a:pPr marL="742950" lvl="1" indent="-285750">
              <a:lnSpc>
                <a:spcPts val="2500"/>
              </a:lnSpc>
              <a:buFontTx/>
              <a:buChar char="-"/>
            </a:pPr>
            <a:r>
              <a:rPr lang="tr-TR" sz="1700" dirty="0" err="1" smtClean="0"/>
              <a:t>Paries</a:t>
            </a:r>
            <a:r>
              <a:rPr lang="tr-TR" sz="1700" dirty="0" smtClean="0"/>
              <a:t> </a:t>
            </a:r>
            <a:r>
              <a:rPr lang="tr-TR" sz="1700" dirty="0" err="1" smtClean="0"/>
              <a:t>ungulae</a:t>
            </a:r>
            <a:r>
              <a:rPr lang="tr-TR" sz="1700" dirty="0" smtClean="0"/>
              <a:t> (Tırnak duvarı- kasnak)</a:t>
            </a:r>
          </a:p>
          <a:p>
            <a:pPr marL="742950" lvl="1" indent="-285750">
              <a:lnSpc>
                <a:spcPts val="2500"/>
              </a:lnSpc>
              <a:buFontTx/>
              <a:buChar char="-"/>
            </a:pPr>
            <a:r>
              <a:rPr lang="tr-TR" sz="1700" dirty="0" err="1" smtClean="0"/>
              <a:t>Solea</a:t>
            </a:r>
            <a:r>
              <a:rPr lang="tr-TR" sz="1700" dirty="0" smtClean="0"/>
              <a:t> </a:t>
            </a:r>
            <a:r>
              <a:rPr lang="tr-TR" sz="1700" dirty="0" err="1" smtClean="0"/>
              <a:t>ungulae</a:t>
            </a:r>
            <a:r>
              <a:rPr lang="tr-TR" sz="1700" dirty="0" smtClean="0"/>
              <a:t> (Taban)</a:t>
            </a:r>
          </a:p>
          <a:p>
            <a:pPr marL="742950" lvl="1" indent="-285750">
              <a:lnSpc>
                <a:spcPts val="2500"/>
              </a:lnSpc>
              <a:buFontTx/>
              <a:buChar char="-"/>
            </a:pPr>
            <a:r>
              <a:rPr lang="tr-TR" sz="1700" dirty="0" err="1" smtClean="0"/>
              <a:t>Pulvinus</a:t>
            </a:r>
            <a:r>
              <a:rPr lang="tr-TR" sz="1700" dirty="0" smtClean="0"/>
              <a:t> </a:t>
            </a:r>
            <a:r>
              <a:rPr lang="tr-TR" sz="1700" dirty="0" err="1" smtClean="0"/>
              <a:t>ungulae</a:t>
            </a:r>
            <a:r>
              <a:rPr lang="tr-TR" sz="1700" dirty="0" smtClean="0"/>
              <a:t> (Çatal-Ökçe)</a:t>
            </a:r>
          </a:p>
          <a:p>
            <a:pPr lvl="1">
              <a:lnSpc>
                <a:spcPts val="2500"/>
              </a:lnSpc>
            </a:pPr>
            <a:r>
              <a:rPr lang="tr-TR" sz="1700" dirty="0"/>
              <a:t> </a:t>
            </a:r>
            <a:r>
              <a:rPr lang="tr-TR" sz="1700" dirty="0" smtClean="0"/>
              <a:t>     (</a:t>
            </a:r>
            <a:r>
              <a:rPr lang="tr-TR" sz="1700" dirty="0" err="1" smtClean="0"/>
              <a:t>Cuneus</a:t>
            </a:r>
            <a:r>
              <a:rPr lang="tr-TR" sz="1700" dirty="0" smtClean="0"/>
              <a:t> </a:t>
            </a:r>
            <a:r>
              <a:rPr lang="tr-TR" sz="1700" dirty="0" err="1" smtClean="0"/>
              <a:t>corneus</a:t>
            </a:r>
            <a:r>
              <a:rPr lang="tr-TR" sz="1700" dirty="0" smtClean="0"/>
              <a:t> + </a:t>
            </a:r>
            <a:r>
              <a:rPr lang="tr-TR" sz="1700" dirty="0" err="1" smtClean="0"/>
              <a:t>Torus</a:t>
            </a:r>
            <a:r>
              <a:rPr lang="tr-TR" sz="1700" dirty="0" smtClean="0"/>
              <a:t> </a:t>
            </a:r>
            <a:r>
              <a:rPr lang="tr-TR" sz="1700" dirty="0" err="1" smtClean="0"/>
              <a:t>corneus</a:t>
            </a:r>
            <a:r>
              <a:rPr lang="tr-TR" sz="1700" dirty="0" smtClean="0"/>
              <a:t>)</a:t>
            </a:r>
          </a:p>
          <a:p>
            <a:pPr marL="742950" lvl="1" indent="-285750">
              <a:buFontTx/>
              <a:buChar char="-"/>
            </a:pPr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5349240" y="80010"/>
            <a:ext cx="4846320" cy="668862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9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Yuvarlatılmış Dikdörtgen 11"/>
          <p:cNvSpPr/>
          <p:nvPr/>
        </p:nvSpPr>
        <p:spPr>
          <a:xfrm>
            <a:off x="75729" y="3731490"/>
            <a:ext cx="4787216" cy="1771842"/>
          </a:xfrm>
          <a:prstGeom prst="roundRect">
            <a:avLst>
              <a:gd name="adj" fmla="val 4194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89584" y="2524871"/>
            <a:ext cx="4759507" cy="1160438"/>
          </a:xfrm>
          <a:prstGeom prst="roundRect">
            <a:avLst>
              <a:gd name="adj" fmla="val 8542"/>
            </a:avLst>
          </a:prstGeom>
          <a:gradFill flip="none" rotWithShape="1">
            <a:gsLst>
              <a:gs pos="0">
                <a:srgbClr val="A7FFFF"/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A7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/>
          <p:cNvSpPr/>
          <p:nvPr/>
        </p:nvSpPr>
        <p:spPr>
          <a:xfrm>
            <a:off x="84967" y="5580310"/>
            <a:ext cx="4787216" cy="1164553"/>
          </a:xfrm>
          <a:prstGeom prst="roundRect">
            <a:avLst>
              <a:gd name="adj" fmla="val 8542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6972"/>
          <a:stretch/>
        </p:blipFill>
        <p:spPr>
          <a:xfrm>
            <a:off x="4952999" y="3242732"/>
            <a:ext cx="5334001" cy="3615267"/>
          </a:xfrm>
          <a:prstGeom prst="rect">
            <a:avLst/>
          </a:prstGeom>
          <a:ln>
            <a:noFill/>
          </a:ln>
        </p:spPr>
      </p:pic>
      <p:sp>
        <p:nvSpPr>
          <p:cNvPr id="2" name="Metin kutusu 1"/>
          <p:cNvSpPr txBox="1"/>
          <p:nvPr/>
        </p:nvSpPr>
        <p:spPr>
          <a:xfrm>
            <a:off x="132543" y="618837"/>
            <a:ext cx="5633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1- </a:t>
            </a:r>
            <a:r>
              <a:rPr lang="tr-TR" sz="2400" b="1" dirty="0" err="1" smtClean="0">
                <a:solidFill>
                  <a:srgbClr val="FF0000"/>
                </a:solidFill>
              </a:rPr>
              <a:t>Paries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Ungulae</a:t>
            </a:r>
            <a:r>
              <a:rPr lang="tr-TR" sz="2400" b="1" dirty="0" smtClean="0">
                <a:solidFill>
                  <a:srgbClr val="FF0000"/>
                </a:solidFill>
              </a:rPr>
              <a:t> (Tırnak Duvarı - Kasnak)  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254" y="219671"/>
            <a:ext cx="3956746" cy="263783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91132" y="1419208"/>
            <a:ext cx="587936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parietaleyi</a:t>
            </a:r>
            <a:r>
              <a:rPr lang="tr-TR" sz="1700" dirty="0" smtClean="0"/>
              <a:t> tamamen saran, tırnağın görünen parçasıdır.</a:t>
            </a:r>
          </a:p>
          <a:p>
            <a:pPr>
              <a:lnSpc>
                <a:spcPts val="24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Keratinize</a:t>
            </a:r>
            <a:r>
              <a:rPr lang="tr-TR" sz="1700" dirty="0" smtClean="0"/>
              <a:t> olmuş </a:t>
            </a:r>
            <a:r>
              <a:rPr lang="tr-TR" sz="1700" dirty="0" err="1" smtClean="0"/>
              <a:t>epitel</a:t>
            </a:r>
            <a:r>
              <a:rPr lang="tr-TR" sz="1700" dirty="0" smtClean="0"/>
              <a:t> hücrelerinden oluşur. </a:t>
            </a:r>
          </a:p>
          <a:p>
            <a:pPr>
              <a:lnSpc>
                <a:spcPts val="2400"/>
              </a:lnSpc>
            </a:pPr>
            <a:r>
              <a:rPr lang="tr-TR" sz="1700" dirty="0" smtClean="0"/>
              <a:t>- 3 tabakadan oluşur;</a:t>
            </a:r>
          </a:p>
          <a:p>
            <a:pPr>
              <a:lnSpc>
                <a:spcPts val="2400"/>
              </a:lnSpc>
            </a:pPr>
            <a:endParaRPr lang="tr-TR" sz="1700" dirty="0" smtClean="0"/>
          </a:p>
          <a:p>
            <a:pPr>
              <a:lnSpc>
                <a:spcPts val="2400"/>
              </a:lnSpc>
            </a:pPr>
            <a:r>
              <a:rPr lang="tr-TR" sz="1700" b="1" dirty="0" smtClean="0">
                <a:solidFill>
                  <a:srgbClr val="FF0000"/>
                </a:solidFill>
              </a:rPr>
              <a:t>- </a:t>
            </a:r>
            <a:r>
              <a:rPr lang="tr-TR" sz="1700" b="1" dirty="0" err="1" smtClean="0">
                <a:solidFill>
                  <a:srgbClr val="FF0000"/>
                </a:solidFill>
              </a:rPr>
              <a:t>Str</a:t>
            </a:r>
            <a:r>
              <a:rPr lang="tr-TR" sz="1700" b="1" dirty="0" smtClean="0">
                <a:solidFill>
                  <a:srgbClr val="FF0000"/>
                </a:solidFill>
              </a:rPr>
              <a:t>. </a:t>
            </a:r>
            <a:r>
              <a:rPr lang="tr-TR" sz="1700" b="1" dirty="0" err="1" smtClean="0">
                <a:solidFill>
                  <a:srgbClr val="FF0000"/>
                </a:solidFill>
              </a:rPr>
              <a:t>externum</a:t>
            </a:r>
            <a:r>
              <a:rPr lang="tr-TR" sz="1700" b="1" dirty="0" smtClean="0">
                <a:solidFill>
                  <a:srgbClr val="FF0000"/>
                </a:solidFill>
              </a:rPr>
              <a:t>: </a:t>
            </a:r>
          </a:p>
          <a:p>
            <a:pPr>
              <a:lnSpc>
                <a:spcPts val="24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limitanstan</a:t>
            </a:r>
            <a:r>
              <a:rPr lang="tr-TR" sz="1700" dirty="0" smtClean="0"/>
              <a:t> gelişir.</a:t>
            </a:r>
          </a:p>
          <a:p>
            <a:pPr>
              <a:lnSpc>
                <a:spcPts val="2400"/>
              </a:lnSpc>
            </a:pPr>
            <a:r>
              <a:rPr lang="tr-TR" sz="1700" dirty="0" smtClean="0"/>
              <a:t>- Tırnağa parlaklık verir ve nemden korur.</a:t>
            </a:r>
          </a:p>
          <a:p>
            <a:pPr>
              <a:lnSpc>
                <a:spcPts val="2400"/>
              </a:lnSpc>
            </a:pPr>
            <a:endParaRPr lang="tr-TR" sz="1700" dirty="0" smtClean="0"/>
          </a:p>
          <a:p>
            <a:pPr>
              <a:lnSpc>
                <a:spcPts val="2400"/>
              </a:lnSpc>
            </a:pPr>
            <a:r>
              <a:rPr lang="tr-TR" sz="1700" b="1" dirty="0" smtClean="0">
                <a:solidFill>
                  <a:srgbClr val="FF0000"/>
                </a:solidFill>
              </a:rPr>
              <a:t>- </a:t>
            </a:r>
            <a:r>
              <a:rPr lang="tr-TR" sz="1700" b="1" dirty="0" err="1" smtClean="0">
                <a:solidFill>
                  <a:srgbClr val="FF0000"/>
                </a:solidFill>
              </a:rPr>
              <a:t>Str</a:t>
            </a:r>
            <a:r>
              <a:rPr lang="tr-TR" sz="1700" b="1" dirty="0" smtClean="0">
                <a:solidFill>
                  <a:srgbClr val="FF0000"/>
                </a:solidFill>
              </a:rPr>
              <a:t>. </a:t>
            </a:r>
            <a:r>
              <a:rPr lang="tr-TR" sz="1700" b="1" dirty="0" err="1" smtClean="0">
                <a:solidFill>
                  <a:srgbClr val="FF0000"/>
                </a:solidFill>
              </a:rPr>
              <a:t>medium</a:t>
            </a:r>
            <a:r>
              <a:rPr lang="tr-TR" sz="1700" b="1" dirty="0" smtClean="0">
                <a:solidFill>
                  <a:srgbClr val="FF0000"/>
                </a:solidFill>
              </a:rPr>
              <a:t>: </a:t>
            </a:r>
          </a:p>
          <a:p>
            <a:pPr>
              <a:lnSpc>
                <a:spcPts val="24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coronariumdaki</a:t>
            </a:r>
            <a:r>
              <a:rPr lang="tr-TR" sz="1700" dirty="0" smtClean="0"/>
              <a:t> </a:t>
            </a:r>
            <a:r>
              <a:rPr lang="tr-TR" sz="1700" dirty="0" err="1" smtClean="0"/>
              <a:t>papillalar</a:t>
            </a:r>
            <a:r>
              <a:rPr lang="tr-TR" sz="1700" dirty="0" smtClean="0"/>
              <a:t> tarafından üretilir. </a:t>
            </a:r>
          </a:p>
          <a:p>
            <a:pPr>
              <a:lnSpc>
                <a:spcPts val="2400"/>
              </a:lnSpc>
            </a:pPr>
            <a:r>
              <a:rPr lang="tr-TR" sz="1700" dirty="0" smtClean="0"/>
              <a:t>- Spiral </a:t>
            </a:r>
            <a:r>
              <a:rPr lang="tr-TR" sz="1700" dirty="0"/>
              <a:t>olarak dizilmiş </a:t>
            </a:r>
            <a:r>
              <a:rPr lang="tr-TR" sz="1700" dirty="0" err="1" smtClean="0"/>
              <a:t>epitel</a:t>
            </a:r>
            <a:r>
              <a:rPr lang="tr-TR" sz="1700" dirty="0" smtClean="0"/>
              <a:t> hücrelerin </a:t>
            </a:r>
            <a:r>
              <a:rPr lang="tr-TR" sz="1700" dirty="0"/>
              <a:t>oluşturduğu </a:t>
            </a:r>
            <a:endParaRPr lang="tr-TR" sz="1700" dirty="0" smtClean="0"/>
          </a:p>
          <a:p>
            <a:pPr>
              <a:lnSpc>
                <a:spcPts val="2400"/>
              </a:lnSpc>
            </a:pPr>
            <a:r>
              <a:rPr lang="tr-TR" sz="1700" dirty="0" smtClean="0"/>
              <a:t>   </a:t>
            </a:r>
            <a:r>
              <a:rPr lang="tr-TR" sz="1700" dirty="0" err="1" smtClean="0"/>
              <a:t>tubuli</a:t>
            </a:r>
            <a:r>
              <a:rPr lang="tr-TR" sz="1700" dirty="0" smtClean="0"/>
              <a:t> </a:t>
            </a:r>
            <a:r>
              <a:rPr lang="tr-TR" sz="1700" dirty="0" err="1" smtClean="0"/>
              <a:t>epidermalesler</a:t>
            </a:r>
            <a:r>
              <a:rPr lang="tr-TR" sz="1700" dirty="0" smtClean="0"/>
              <a:t> (Silindiri </a:t>
            </a:r>
            <a:r>
              <a:rPr lang="tr-TR" sz="1700" dirty="0" err="1" smtClean="0"/>
              <a:t>cornei</a:t>
            </a:r>
            <a:r>
              <a:rPr lang="tr-TR" sz="1700" dirty="0" smtClean="0"/>
              <a:t>) </a:t>
            </a:r>
            <a:r>
              <a:rPr lang="tr-TR" sz="1700" dirty="0"/>
              <a:t>ve </a:t>
            </a:r>
            <a:endParaRPr lang="tr-TR" sz="1700" dirty="0" smtClean="0"/>
          </a:p>
          <a:p>
            <a:pPr>
              <a:lnSpc>
                <a:spcPts val="2400"/>
              </a:lnSpc>
            </a:pPr>
            <a:r>
              <a:rPr lang="tr-TR" sz="1700" dirty="0"/>
              <a:t> </a:t>
            </a:r>
            <a:r>
              <a:rPr lang="tr-TR" sz="1700" dirty="0" smtClean="0"/>
              <a:t>  </a:t>
            </a:r>
            <a:r>
              <a:rPr lang="tr-TR" sz="1700" dirty="0" err="1" smtClean="0"/>
              <a:t>tubuller</a:t>
            </a:r>
            <a:r>
              <a:rPr lang="tr-TR" sz="1700" dirty="0" smtClean="0"/>
              <a:t> </a:t>
            </a:r>
            <a:r>
              <a:rPr lang="tr-TR" sz="1700" dirty="0"/>
              <a:t>arası </a:t>
            </a:r>
            <a:r>
              <a:rPr lang="tr-TR" sz="1700" dirty="0" err="1" smtClean="0"/>
              <a:t>keratinize</a:t>
            </a:r>
            <a:r>
              <a:rPr lang="tr-TR" sz="1700" dirty="0" smtClean="0"/>
              <a:t> hücrelerden </a:t>
            </a:r>
            <a:r>
              <a:rPr lang="tr-TR" sz="1700" dirty="0"/>
              <a:t>oluşur</a:t>
            </a:r>
            <a:r>
              <a:rPr lang="tr-TR" sz="1700" dirty="0" smtClean="0"/>
              <a:t>.</a:t>
            </a:r>
          </a:p>
          <a:p>
            <a:pPr>
              <a:lnSpc>
                <a:spcPts val="2400"/>
              </a:lnSpc>
            </a:pPr>
            <a:endParaRPr lang="tr-TR" sz="1700" dirty="0" smtClean="0"/>
          </a:p>
          <a:p>
            <a:pPr>
              <a:lnSpc>
                <a:spcPts val="2400"/>
              </a:lnSpc>
            </a:pPr>
            <a:r>
              <a:rPr lang="tr-TR" sz="1700" b="1" dirty="0" smtClean="0">
                <a:solidFill>
                  <a:srgbClr val="FF0000"/>
                </a:solidFill>
              </a:rPr>
              <a:t>- </a:t>
            </a:r>
            <a:r>
              <a:rPr lang="tr-TR" sz="1700" b="1" dirty="0" err="1" smtClean="0">
                <a:solidFill>
                  <a:srgbClr val="FF0000"/>
                </a:solidFill>
              </a:rPr>
              <a:t>Str</a:t>
            </a:r>
            <a:r>
              <a:rPr lang="tr-TR" sz="1700" b="1" dirty="0" smtClean="0">
                <a:solidFill>
                  <a:srgbClr val="FF0000"/>
                </a:solidFill>
              </a:rPr>
              <a:t>. </a:t>
            </a:r>
            <a:r>
              <a:rPr lang="tr-TR" sz="1700" b="1" dirty="0" err="1" smtClean="0">
                <a:solidFill>
                  <a:srgbClr val="FF0000"/>
                </a:solidFill>
              </a:rPr>
              <a:t>profundum</a:t>
            </a:r>
            <a:r>
              <a:rPr lang="tr-TR" sz="1700" b="1" dirty="0" smtClean="0">
                <a:solidFill>
                  <a:srgbClr val="FF0000"/>
                </a:solidFill>
              </a:rPr>
              <a:t> (</a:t>
            </a:r>
            <a:r>
              <a:rPr lang="tr-TR" sz="1700" b="1" dirty="0" err="1" smtClean="0">
                <a:solidFill>
                  <a:srgbClr val="FF0000"/>
                </a:solidFill>
              </a:rPr>
              <a:t>str</a:t>
            </a:r>
            <a:r>
              <a:rPr lang="tr-TR" sz="1700" b="1" dirty="0" smtClean="0">
                <a:solidFill>
                  <a:srgbClr val="FF0000"/>
                </a:solidFill>
              </a:rPr>
              <a:t>. </a:t>
            </a:r>
            <a:r>
              <a:rPr lang="tr-TR" sz="1700" b="1" dirty="0" err="1" smtClean="0">
                <a:solidFill>
                  <a:srgbClr val="FF0000"/>
                </a:solidFill>
              </a:rPr>
              <a:t>lamellatum</a:t>
            </a:r>
            <a:r>
              <a:rPr lang="tr-TR" sz="1700" b="1" dirty="0" smtClean="0">
                <a:solidFill>
                  <a:srgbClr val="FF0000"/>
                </a:solidFill>
              </a:rPr>
              <a:t>; </a:t>
            </a:r>
            <a:r>
              <a:rPr lang="tr-TR" sz="1700" b="1" dirty="0" err="1" smtClean="0">
                <a:solidFill>
                  <a:srgbClr val="FF0000"/>
                </a:solidFill>
              </a:rPr>
              <a:t>str</a:t>
            </a:r>
            <a:r>
              <a:rPr lang="tr-TR" sz="1700" b="1" dirty="0" smtClean="0">
                <a:solidFill>
                  <a:srgbClr val="FF0000"/>
                </a:solidFill>
              </a:rPr>
              <a:t> </a:t>
            </a:r>
            <a:r>
              <a:rPr lang="tr-TR" sz="1700" b="1" dirty="0" err="1" smtClean="0">
                <a:solidFill>
                  <a:srgbClr val="FF0000"/>
                </a:solidFill>
              </a:rPr>
              <a:t>internum</a:t>
            </a:r>
            <a:r>
              <a:rPr lang="tr-TR" sz="1700" b="1" dirty="0" smtClean="0">
                <a:solidFill>
                  <a:srgbClr val="FF0000"/>
                </a:solidFill>
              </a:rPr>
              <a:t>): </a:t>
            </a:r>
          </a:p>
          <a:p>
            <a:pPr>
              <a:lnSpc>
                <a:spcPts val="2400"/>
              </a:lnSpc>
            </a:pPr>
            <a:r>
              <a:rPr lang="tr-TR" sz="1700" b="1" dirty="0" smtClean="0"/>
              <a:t>- </a:t>
            </a:r>
            <a:r>
              <a:rPr lang="tr-TR" sz="1700" dirty="0" err="1" smtClean="0"/>
              <a:t>Epidermal</a:t>
            </a:r>
            <a:r>
              <a:rPr lang="tr-TR" sz="1700" dirty="0" smtClean="0"/>
              <a:t> </a:t>
            </a:r>
            <a:r>
              <a:rPr lang="tr-TR" sz="1700" dirty="0" err="1" smtClean="0"/>
              <a:t>lamellalara</a:t>
            </a:r>
            <a:r>
              <a:rPr lang="tr-TR" sz="1700" dirty="0" smtClean="0"/>
              <a:t> (</a:t>
            </a:r>
            <a:r>
              <a:rPr lang="tr-TR" sz="1700" dirty="0" err="1" smtClean="0"/>
              <a:t>lamella</a:t>
            </a:r>
            <a:r>
              <a:rPr lang="tr-TR" sz="1700" dirty="0" smtClean="0"/>
              <a:t> </a:t>
            </a:r>
            <a:r>
              <a:rPr lang="tr-TR" sz="1700" dirty="0" err="1" smtClean="0"/>
              <a:t>cornea</a:t>
            </a:r>
            <a:r>
              <a:rPr lang="tr-TR" sz="1700" dirty="0" smtClean="0"/>
              <a:t>) sahiptir.</a:t>
            </a:r>
          </a:p>
          <a:p>
            <a:pPr>
              <a:lnSpc>
                <a:spcPts val="24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parietale</a:t>
            </a:r>
            <a:r>
              <a:rPr lang="tr-TR" sz="1700" dirty="0" smtClean="0"/>
              <a:t> tarafından üretilir.</a:t>
            </a:r>
            <a:endParaRPr lang="tr-TR" sz="1700" dirty="0"/>
          </a:p>
        </p:txBody>
      </p:sp>
      <p:sp>
        <p:nvSpPr>
          <p:cNvPr id="16" name="Yuvarlatılmış Dikdörtgen 15"/>
          <p:cNvSpPr/>
          <p:nvPr/>
        </p:nvSpPr>
        <p:spPr>
          <a:xfrm>
            <a:off x="4927600" y="3183466"/>
            <a:ext cx="5333999" cy="3649133"/>
          </a:xfrm>
          <a:prstGeom prst="roundRect">
            <a:avLst>
              <a:gd name="adj" fmla="val 1818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6355080" y="125731"/>
            <a:ext cx="3851910" cy="2914650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034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29445" t="27375" r="28798" b="16071"/>
          <a:stretch/>
        </p:blipFill>
        <p:spPr>
          <a:xfrm>
            <a:off x="886576" y="3042457"/>
            <a:ext cx="1876772" cy="1429789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26971" y="1019059"/>
            <a:ext cx="8455483" cy="6155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solidFill>
                  <a:srgbClr val="222222"/>
                </a:solidFill>
              </a:rPr>
              <a:t>- </a:t>
            </a:r>
            <a:r>
              <a:rPr lang="tr-TR" dirty="0" smtClean="0"/>
              <a:t>Silindiri </a:t>
            </a:r>
            <a:r>
              <a:rPr lang="tr-TR" dirty="0" err="1" smtClean="0"/>
              <a:t>corneiler</a:t>
            </a:r>
            <a:r>
              <a:rPr lang="tr-TR" dirty="0" smtClean="0"/>
              <a:t> </a:t>
            </a:r>
            <a:r>
              <a:rPr lang="tr-TR" altLang="tr-TR" dirty="0">
                <a:solidFill>
                  <a:srgbClr val="222222"/>
                </a:solidFill>
              </a:rPr>
              <a:t>spiral şeklinde büyüdüklerinden </a:t>
            </a:r>
            <a:r>
              <a:rPr lang="tr-TR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doğal yay özelliği taşır. </a:t>
            </a:r>
          </a:p>
          <a:p>
            <a:pPr lv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Basınç altında sıkışır, basınç kalkınca gevşediğinden tırnağa dayanıklılık ve esneklik sağlar.</a:t>
            </a:r>
            <a:endParaRPr kumimoji="0" lang="tr-TR" altLang="tr-TR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4"/>
          <a:srcRect l="46084" t="48852" r="17985" b="12822"/>
          <a:stretch/>
        </p:blipFill>
        <p:spPr>
          <a:xfrm>
            <a:off x="897775" y="5336770"/>
            <a:ext cx="1898074" cy="1138844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5"/>
          <a:srcRect t="14946" r="37520"/>
          <a:stretch/>
        </p:blipFill>
        <p:spPr>
          <a:xfrm>
            <a:off x="4761553" y="2144679"/>
            <a:ext cx="3444431" cy="4638503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5"/>
          <a:srcRect l="61252"/>
          <a:stretch/>
        </p:blipFill>
        <p:spPr>
          <a:xfrm>
            <a:off x="8246231" y="1941248"/>
            <a:ext cx="1847684" cy="4717246"/>
          </a:xfrm>
          <a:prstGeom prst="rect">
            <a:avLst/>
          </a:prstGeom>
        </p:spPr>
      </p:pic>
      <p:cxnSp>
        <p:nvCxnSpPr>
          <p:cNvPr id="17" name="Düz Bağlayıcı 16"/>
          <p:cNvCxnSpPr/>
          <p:nvPr/>
        </p:nvCxnSpPr>
        <p:spPr>
          <a:xfrm flipV="1">
            <a:off x="7572900" y="2493815"/>
            <a:ext cx="1479665" cy="806335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ikdörtgen 2"/>
          <p:cNvSpPr/>
          <p:nvPr/>
        </p:nvSpPr>
        <p:spPr>
          <a:xfrm>
            <a:off x="633202" y="339196"/>
            <a:ext cx="5115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2400" b="1" dirty="0" err="1">
                <a:solidFill>
                  <a:srgbClr val="FF0000"/>
                </a:solidFill>
              </a:rPr>
              <a:t>Tubuli</a:t>
            </a:r>
            <a:r>
              <a:rPr lang="tr-TR" altLang="tr-TR" sz="2400" b="1" dirty="0">
                <a:solidFill>
                  <a:srgbClr val="FF0000"/>
                </a:solidFill>
              </a:rPr>
              <a:t> </a:t>
            </a:r>
            <a:r>
              <a:rPr lang="tr-TR" altLang="tr-TR" sz="2400" b="1" dirty="0" err="1">
                <a:solidFill>
                  <a:srgbClr val="FF0000"/>
                </a:solidFill>
              </a:rPr>
              <a:t>epidermalesler</a:t>
            </a:r>
            <a:r>
              <a:rPr lang="tr-TR" alt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>
                <a:solidFill>
                  <a:srgbClr val="FF0000"/>
                </a:solidFill>
              </a:rPr>
              <a:t>(Silindiri </a:t>
            </a:r>
            <a:r>
              <a:rPr lang="tr-TR" sz="2400" b="1" dirty="0" err="1">
                <a:solidFill>
                  <a:srgbClr val="FF0000"/>
                </a:solidFill>
              </a:rPr>
              <a:t>C</a:t>
            </a:r>
            <a:r>
              <a:rPr lang="tr-TR" sz="2400" b="1" dirty="0" err="1" smtClean="0">
                <a:solidFill>
                  <a:srgbClr val="FF0000"/>
                </a:solidFill>
              </a:rPr>
              <a:t>ornei</a:t>
            </a:r>
            <a:r>
              <a:rPr lang="tr-TR" sz="2400" b="1" dirty="0">
                <a:solidFill>
                  <a:srgbClr val="FF0000"/>
                </a:solidFill>
              </a:rPr>
              <a:t>) 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/>
          <a:srcRect l="45238" t="1314" r="16919" b="11530"/>
          <a:stretch/>
        </p:blipFill>
        <p:spPr>
          <a:xfrm>
            <a:off x="598517" y="2119745"/>
            <a:ext cx="3516284" cy="4555374"/>
          </a:xfrm>
          <a:prstGeom prst="rect">
            <a:avLst/>
          </a:prstGeom>
        </p:spPr>
      </p:pic>
      <p:sp>
        <p:nvSpPr>
          <p:cNvPr id="2" name="Yuvarlatılmış Dikdörtgen 1"/>
          <p:cNvSpPr/>
          <p:nvPr/>
        </p:nvSpPr>
        <p:spPr>
          <a:xfrm>
            <a:off x="4638502" y="1911926"/>
            <a:ext cx="5511336" cy="4879571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066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39818" y="4413931"/>
            <a:ext cx="5690047" cy="2307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tr-TR" sz="1500" dirty="0" smtClean="0"/>
              <a:t>- </a:t>
            </a:r>
            <a:r>
              <a:rPr lang="tr-TR" sz="1600" dirty="0"/>
              <a:t>Silindiri </a:t>
            </a:r>
            <a:r>
              <a:rPr lang="tr-TR" sz="1600" dirty="0" err="1" smtClean="0"/>
              <a:t>cornei</a:t>
            </a:r>
            <a:r>
              <a:rPr lang="tr-TR" sz="1600" dirty="0" smtClean="0"/>
              <a:t> </a:t>
            </a:r>
            <a:r>
              <a:rPr lang="tr-TR" sz="1500" dirty="0" smtClean="0"/>
              <a:t>hücrelerin </a:t>
            </a:r>
            <a:r>
              <a:rPr lang="tr-TR" sz="1500" dirty="0"/>
              <a:t>farklı yönlere </a:t>
            </a:r>
            <a:r>
              <a:rPr lang="tr-TR" sz="1500" dirty="0" smtClean="0"/>
              <a:t>doğru  çoğalması</a:t>
            </a:r>
          </a:p>
          <a:p>
            <a:pPr>
              <a:lnSpc>
                <a:spcPts val="2500"/>
              </a:lnSpc>
            </a:pPr>
            <a:r>
              <a:rPr lang="tr-TR" sz="1500" dirty="0" smtClean="0"/>
              <a:t>  tırnağın basınca karşı </a:t>
            </a:r>
            <a:r>
              <a:rPr lang="tr-TR" sz="1500" dirty="0"/>
              <a:t>koymasında önemli rol oynar.</a:t>
            </a:r>
          </a:p>
          <a:p>
            <a:pPr>
              <a:lnSpc>
                <a:spcPts val="2500"/>
              </a:lnSpc>
            </a:pPr>
            <a:r>
              <a:rPr lang="tr-TR" sz="1500" dirty="0" smtClean="0"/>
              <a:t>- </a:t>
            </a:r>
            <a:r>
              <a:rPr lang="tr-TR" sz="1500" dirty="0" err="1" smtClean="0"/>
              <a:t>Tubuller</a:t>
            </a:r>
            <a:r>
              <a:rPr lang="tr-TR" sz="1500" dirty="0" smtClean="0"/>
              <a:t> ve </a:t>
            </a:r>
            <a:r>
              <a:rPr lang="tr-TR" sz="1500" dirty="0" err="1" smtClean="0"/>
              <a:t>intertubuler</a:t>
            </a:r>
            <a:r>
              <a:rPr lang="tr-TR" sz="1500" dirty="0" smtClean="0"/>
              <a:t> hücrelerin </a:t>
            </a:r>
            <a:r>
              <a:rPr lang="tr-TR" sz="1500" dirty="0" err="1" smtClean="0"/>
              <a:t>viskoelastik</a:t>
            </a:r>
            <a:r>
              <a:rPr lang="tr-TR" sz="1500" dirty="0" smtClean="0"/>
              <a:t> özelliği tırnağı </a:t>
            </a:r>
          </a:p>
          <a:p>
            <a:pPr>
              <a:lnSpc>
                <a:spcPts val="2500"/>
              </a:lnSpc>
            </a:pPr>
            <a:r>
              <a:rPr lang="tr-TR" sz="1500" dirty="0" smtClean="0"/>
              <a:t>  gerilme </a:t>
            </a:r>
            <a:r>
              <a:rPr lang="tr-TR" sz="1500" dirty="0"/>
              <a:t>ve </a:t>
            </a:r>
            <a:r>
              <a:rPr lang="tr-TR" sz="1500" dirty="0" smtClean="0"/>
              <a:t>kırılmaya </a:t>
            </a:r>
            <a:r>
              <a:rPr lang="tr-TR" sz="1500" dirty="0"/>
              <a:t>karşı </a:t>
            </a:r>
            <a:r>
              <a:rPr lang="tr-TR" sz="1500" dirty="0" smtClean="0"/>
              <a:t>dirençli kılar. </a:t>
            </a:r>
          </a:p>
          <a:p>
            <a:pPr>
              <a:lnSpc>
                <a:spcPts val="2500"/>
              </a:lnSpc>
            </a:pPr>
            <a:r>
              <a:rPr lang="tr-TR" sz="1500" dirty="0" smtClean="0"/>
              <a:t>- Nem oranı, </a:t>
            </a:r>
            <a:r>
              <a:rPr lang="tr-TR" sz="1500" dirty="0" err="1" smtClean="0"/>
              <a:t>intertübüler</a:t>
            </a:r>
            <a:r>
              <a:rPr lang="tr-TR" sz="1500" dirty="0" smtClean="0"/>
              <a:t> </a:t>
            </a:r>
            <a:r>
              <a:rPr lang="tr-TR" sz="1500" dirty="0" err="1" smtClean="0"/>
              <a:t>matriksin</a:t>
            </a:r>
            <a:r>
              <a:rPr lang="tr-TR" sz="1500" dirty="0" smtClean="0"/>
              <a:t> sertlik ve gerilme gücünü etkiler. </a:t>
            </a:r>
          </a:p>
          <a:p>
            <a:pPr>
              <a:lnSpc>
                <a:spcPts val="2500"/>
              </a:lnSpc>
            </a:pPr>
            <a:r>
              <a:rPr lang="tr-TR" sz="1500" dirty="0" smtClean="0"/>
              <a:t>  Aşırı nem, tırnak duvarının esnekliğini artırarak </a:t>
            </a:r>
            <a:r>
              <a:rPr lang="tr-TR" sz="1500" dirty="0"/>
              <a:t>kolayca deforme </a:t>
            </a:r>
            <a:endParaRPr lang="tr-TR" sz="1500" dirty="0" smtClean="0"/>
          </a:p>
          <a:p>
            <a:pPr>
              <a:lnSpc>
                <a:spcPts val="2500"/>
              </a:lnSpc>
            </a:pPr>
            <a:r>
              <a:rPr lang="tr-TR" sz="1500" dirty="0"/>
              <a:t> </a:t>
            </a:r>
            <a:r>
              <a:rPr lang="tr-TR" sz="1500" dirty="0" smtClean="0"/>
              <a:t> olmasına neden olur. </a:t>
            </a:r>
          </a:p>
        </p:txBody>
      </p:sp>
      <p:grpSp>
        <p:nvGrpSpPr>
          <p:cNvPr id="16" name="Grup 15"/>
          <p:cNvGrpSpPr/>
          <p:nvPr/>
        </p:nvGrpSpPr>
        <p:grpSpPr>
          <a:xfrm>
            <a:off x="472902" y="1033241"/>
            <a:ext cx="4588625" cy="3400216"/>
            <a:chOff x="1608667" y="999064"/>
            <a:chExt cx="4351865" cy="3191934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 rotWithShape="1">
            <a:blip r:embed="rId2"/>
            <a:srcRect l="40112" t="8009" r="6801"/>
            <a:stretch/>
          </p:blipFill>
          <p:spPr>
            <a:xfrm>
              <a:off x="1608667" y="1015999"/>
              <a:ext cx="3127548" cy="3174999"/>
            </a:xfrm>
            <a:prstGeom prst="rect">
              <a:avLst/>
            </a:prstGeom>
          </p:spPr>
        </p:pic>
        <p:pic>
          <p:nvPicPr>
            <p:cNvPr id="10" name="Resim 9"/>
            <p:cNvPicPr>
              <a:picLocks noChangeAspect="1"/>
            </p:cNvPicPr>
            <p:nvPr/>
          </p:nvPicPr>
          <p:blipFill rotWithShape="1">
            <a:blip r:embed="rId2"/>
            <a:srcRect l="8339" t="56064" r="62168" b="6636"/>
            <a:stretch/>
          </p:blipFill>
          <p:spPr>
            <a:xfrm>
              <a:off x="4097865" y="999064"/>
              <a:ext cx="1862667" cy="1380067"/>
            </a:xfrm>
            <a:prstGeom prst="rect">
              <a:avLst/>
            </a:prstGeom>
          </p:spPr>
        </p:pic>
      </p:grpSp>
      <p:grpSp>
        <p:nvGrpSpPr>
          <p:cNvPr id="15" name="Grup 14"/>
          <p:cNvGrpSpPr/>
          <p:nvPr/>
        </p:nvGrpSpPr>
        <p:grpSpPr>
          <a:xfrm>
            <a:off x="6773338" y="533395"/>
            <a:ext cx="3356668" cy="5875867"/>
            <a:chOff x="254000" y="643467"/>
            <a:chExt cx="3356668" cy="5875867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 rotWithShape="1">
            <a:blip r:embed="rId2"/>
            <a:srcRect l="3646" t="13273" r="61901" b="42791"/>
            <a:stretch/>
          </p:blipFill>
          <p:spPr>
            <a:xfrm>
              <a:off x="355599" y="846667"/>
              <a:ext cx="2175935" cy="1625600"/>
            </a:xfrm>
            <a:prstGeom prst="rect">
              <a:avLst/>
            </a:prstGeom>
          </p:spPr>
        </p:pic>
        <p:pic>
          <p:nvPicPr>
            <p:cNvPr id="7" name="Resim 6"/>
            <p:cNvPicPr/>
            <p:nvPr/>
          </p:nvPicPr>
          <p:blipFill rotWithShape="1">
            <a:blip r:embed="rId3"/>
            <a:srcRect l="46313" t="25491" r="30532" b="47799"/>
            <a:stretch/>
          </p:blipFill>
          <p:spPr bwMode="auto">
            <a:xfrm>
              <a:off x="304800" y="2946399"/>
              <a:ext cx="2218267" cy="1447800"/>
            </a:xfrm>
            <a:prstGeom prst="rect">
              <a:avLst/>
            </a:prstGeom>
            <a:ln>
              <a:solidFill>
                <a:schemeClr val="accent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Resim 7"/>
            <p:cNvPicPr/>
            <p:nvPr/>
          </p:nvPicPr>
          <p:blipFill rotWithShape="1">
            <a:blip r:embed="rId3"/>
            <a:srcRect l="33851" t="57981" r="43082" b="15777"/>
            <a:stretch/>
          </p:blipFill>
          <p:spPr bwMode="auto">
            <a:xfrm>
              <a:off x="254000" y="5096934"/>
              <a:ext cx="2209800" cy="1422400"/>
            </a:xfrm>
            <a:prstGeom prst="rect">
              <a:avLst/>
            </a:prstGeom>
            <a:ln>
              <a:solidFill>
                <a:schemeClr val="accent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1049867" y="643467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 smtClean="0"/>
                <a:t>Normal</a:t>
              </a:r>
              <a:endParaRPr lang="tr-TR" dirty="0"/>
            </a:p>
          </p:txBody>
        </p:sp>
        <p:sp>
          <p:nvSpPr>
            <p:cNvPr id="12" name="Metin kutusu 11"/>
            <p:cNvSpPr txBox="1"/>
            <p:nvPr/>
          </p:nvSpPr>
          <p:spPr>
            <a:xfrm>
              <a:off x="1016000" y="2582333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 smtClean="0"/>
                <a:t>Nemli</a:t>
              </a:r>
              <a:endParaRPr lang="tr-TR" dirty="0"/>
            </a:p>
          </p:txBody>
        </p:sp>
        <p:sp>
          <p:nvSpPr>
            <p:cNvPr id="13" name="Metin kutusu 12"/>
            <p:cNvSpPr txBox="1"/>
            <p:nvPr/>
          </p:nvSpPr>
          <p:spPr>
            <a:xfrm>
              <a:off x="1016000" y="4682067"/>
              <a:ext cx="625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 smtClean="0"/>
                <a:t>Kuru</a:t>
              </a:r>
              <a:endParaRPr lang="tr-TR" dirty="0"/>
            </a:p>
          </p:txBody>
        </p:sp>
        <p:sp>
          <p:nvSpPr>
            <p:cNvPr id="14" name="Metin kutusu 13"/>
            <p:cNvSpPr txBox="1"/>
            <p:nvPr/>
          </p:nvSpPr>
          <p:spPr>
            <a:xfrm>
              <a:off x="2538323" y="5511800"/>
              <a:ext cx="10723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 err="1" smtClean="0"/>
                <a:t>İntertubuler</a:t>
              </a:r>
              <a:endParaRPr lang="tr-TR" sz="1400" dirty="0"/>
            </a:p>
            <a:p>
              <a:pPr algn="ctr"/>
              <a:r>
                <a:rPr lang="tr-TR" sz="1400" dirty="0" err="1" smtClean="0"/>
                <a:t>matriks</a:t>
              </a:r>
              <a:endParaRPr lang="tr-TR" sz="1400" dirty="0"/>
            </a:p>
            <a:p>
              <a:pPr algn="ctr"/>
              <a:r>
                <a:rPr lang="tr-TR" sz="1400" dirty="0" smtClean="0"/>
                <a:t>zayıflar</a:t>
              </a:r>
              <a:endParaRPr lang="tr-TR" sz="1400" dirty="0"/>
            </a:p>
          </p:txBody>
        </p:sp>
      </p:grpSp>
      <p:sp>
        <p:nvSpPr>
          <p:cNvPr id="17" name="Dikdörtgen 16"/>
          <p:cNvSpPr/>
          <p:nvPr/>
        </p:nvSpPr>
        <p:spPr>
          <a:xfrm>
            <a:off x="529956" y="208649"/>
            <a:ext cx="4390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altLang="tr-TR" b="1" dirty="0" err="1">
                <a:solidFill>
                  <a:srgbClr val="FF0000"/>
                </a:solidFill>
              </a:rPr>
              <a:t>Tubuli</a:t>
            </a:r>
            <a:r>
              <a:rPr lang="tr-TR" altLang="tr-TR" b="1" dirty="0">
                <a:solidFill>
                  <a:srgbClr val="FF0000"/>
                </a:solidFill>
              </a:rPr>
              <a:t>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Epidermales</a:t>
            </a:r>
            <a:r>
              <a:rPr lang="tr-TR" altLang="tr-TR" b="1" dirty="0" smtClean="0">
                <a:solidFill>
                  <a:srgbClr val="FF0000"/>
                </a:solidFill>
              </a:rPr>
              <a:t> ve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İntertubuler</a:t>
            </a:r>
            <a:r>
              <a:rPr lang="tr-TR" altLang="tr-TR" b="1" dirty="0" smtClean="0">
                <a:solidFill>
                  <a:srgbClr val="FF0000"/>
                </a:solidFill>
              </a:rPr>
              <a:t> </a:t>
            </a:r>
            <a:r>
              <a:rPr lang="tr-TR" altLang="tr-TR" b="1" dirty="0" err="1" smtClean="0">
                <a:solidFill>
                  <a:srgbClr val="FF0000"/>
                </a:solidFill>
              </a:rPr>
              <a:t>Matriks</a:t>
            </a:r>
            <a:endParaRPr lang="tr-TR" altLang="tr-TR" b="1" dirty="0" smtClean="0">
              <a:solidFill>
                <a:srgbClr val="FF0000"/>
              </a:solidFill>
            </a:endParaRPr>
          </a:p>
          <a:p>
            <a:pPr algn="ctr"/>
            <a:r>
              <a:rPr lang="tr-TR" altLang="tr-TR" b="1" dirty="0" smtClean="0">
                <a:solidFill>
                  <a:srgbClr val="FF0000"/>
                </a:solidFill>
              </a:rPr>
              <a:t>(Nemli ve Kuru Havanın Etkisi)</a:t>
            </a:r>
            <a:endParaRPr lang="tr-TR" b="1" dirty="0">
              <a:solidFill>
                <a:srgbClr val="FF0000"/>
              </a:solidFill>
            </a:endParaRPr>
          </a:p>
        </p:txBody>
      </p:sp>
      <p:cxnSp>
        <p:nvCxnSpPr>
          <p:cNvPr id="30" name="Düz Ok Bağlayıcısı 29"/>
          <p:cNvCxnSpPr/>
          <p:nvPr/>
        </p:nvCxnSpPr>
        <p:spPr>
          <a:xfrm>
            <a:off x="7892935" y="2310939"/>
            <a:ext cx="0" cy="2826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Düz Ok Bağlayıcısı 30"/>
          <p:cNvCxnSpPr/>
          <p:nvPr/>
        </p:nvCxnSpPr>
        <p:spPr>
          <a:xfrm>
            <a:off x="7812578" y="4375265"/>
            <a:ext cx="0" cy="2826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Yuvarlatılmış Dikdörtgen 18"/>
          <p:cNvSpPr/>
          <p:nvPr/>
        </p:nvSpPr>
        <p:spPr>
          <a:xfrm>
            <a:off x="307572" y="997530"/>
            <a:ext cx="5796895" cy="3275215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92" y="2784459"/>
            <a:ext cx="1961601" cy="1340842"/>
          </a:xfrm>
          <a:prstGeom prst="rect">
            <a:avLst/>
          </a:prstGeom>
        </p:spPr>
      </p:pic>
      <p:sp>
        <p:nvSpPr>
          <p:cNvPr id="23" name="Yuvarlatılmış Dikdörtgen 22"/>
          <p:cNvSpPr/>
          <p:nvPr/>
        </p:nvSpPr>
        <p:spPr>
          <a:xfrm>
            <a:off x="6502400" y="228600"/>
            <a:ext cx="3724564" cy="6438669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33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89775" y="201353"/>
            <a:ext cx="22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Lamellar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1108671" y="29756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65143" y="690119"/>
            <a:ext cx="4424545" cy="22185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1700" dirty="0" smtClean="0"/>
              <a:t>- </a:t>
            </a:r>
            <a:r>
              <a:rPr lang="tr-TR" sz="1700" dirty="0" err="1" smtClean="0"/>
              <a:t>Distal</a:t>
            </a:r>
            <a:r>
              <a:rPr lang="tr-TR" sz="1700" dirty="0" smtClean="0"/>
              <a:t> </a:t>
            </a:r>
            <a:r>
              <a:rPr lang="tr-TR" sz="1700" dirty="0" err="1" smtClean="0"/>
              <a:t>phalanxa</a:t>
            </a:r>
            <a:r>
              <a:rPr lang="tr-TR" sz="1700" dirty="0" smtClean="0"/>
              <a:t> yapışık </a:t>
            </a:r>
            <a:r>
              <a:rPr lang="tr-TR" sz="1700" dirty="0"/>
              <a:t>halde </a:t>
            </a:r>
            <a:r>
              <a:rPr lang="tr-TR" sz="1700" dirty="0" smtClean="0"/>
              <a:t>bulunur.</a:t>
            </a:r>
          </a:p>
          <a:p>
            <a:pPr lv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1700" dirty="0" smtClean="0"/>
              <a:t>- </a:t>
            </a:r>
            <a:r>
              <a:rPr lang="tr-TR" sz="1700" dirty="0" err="1" smtClean="0"/>
              <a:t>Lamella</a:t>
            </a:r>
            <a:r>
              <a:rPr lang="tr-TR" sz="1700" dirty="0" smtClean="0"/>
              <a:t> </a:t>
            </a:r>
            <a:r>
              <a:rPr lang="tr-TR" sz="1700" dirty="0" err="1" smtClean="0"/>
              <a:t>dermalesi</a:t>
            </a:r>
            <a:r>
              <a:rPr lang="tr-TR" sz="1700" dirty="0" smtClean="0"/>
              <a:t> (</a:t>
            </a:r>
            <a:r>
              <a:rPr lang="tr-TR" sz="1700" dirty="0" err="1" smtClean="0"/>
              <a:t>lamella</a:t>
            </a:r>
            <a:r>
              <a:rPr lang="tr-TR" sz="1700" dirty="0" smtClean="0"/>
              <a:t> </a:t>
            </a:r>
            <a:r>
              <a:rPr lang="tr-TR" sz="1700" dirty="0" err="1" smtClean="0"/>
              <a:t>coriales</a:t>
            </a:r>
            <a:r>
              <a:rPr lang="tr-TR" sz="1700" dirty="0" smtClean="0"/>
              <a:t>) üretir. </a:t>
            </a: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17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- </a:t>
            </a:r>
            <a:r>
              <a:rPr kumimoji="0" lang="tr-TR" altLang="tr-TR" sz="17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Lamellalar</a:t>
            </a:r>
            <a:r>
              <a:rPr kumimoji="0" lang="tr-TR" altLang="tr-TR" sz="17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dışa doğru gelişerek tırnak </a:t>
            </a:r>
            <a:r>
              <a:rPr kumimoji="0" lang="tr-TR" altLang="tr-TR" sz="17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kaspülüne</a:t>
            </a:r>
            <a:endParaRPr kumimoji="0" lang="tr-TR" altLang="tr-TR" sz="17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</a:endParaRP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17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  ait </a:t>
            </a:r>
            <a:r>
              <a:rPr lang="tr-TR" sz="1700" dirty="0" err="1"/>
              <a:t>lamella</a:t>
            </a:r>
            <a:r>
              <a:rPr lang="tr-TR" sz="1700" dirty="0"/>
              <a:t> </a:t>
            </a:r>
            <a:r>
              <a:rPr lang="tr-TR" sz="1700" dirty="0" err="1"/>
              <a:t>epidermalesler</a:t>
            </a:r>
            <a:r>
              <a:rPr lang="tr-TR" sz="1700" dirty="0"/>
              <a:t> </a:t>
            </a:r>
            <a:r>
              <a:rPr lang="tr-TR" sz="1700" dirty="0" smtClean="0"/>
              <a:t>(</a:t>
            </a:r>
            <a:r>
              <a:rPr lang="tr-TR" sz="1700" dirty="0" err="1"/>
              <a:t>lamella</a:t>
            </a:r>
            <a:r>
              <a:rPr lang="tr-TR" sz="1700" dirty="0"/>
              <a:t> </a:t>
            </a:r>
            <a:r>
              <a:rPr lang="tr-TR" sz="1700" dirty="0" err="1"/>
              <a:t>corneae</a:t>
            </a:r>
            <a:r>
              <a:rPr lang="tr-TR" sz="1700" dirty="0" smtClean="0"/>
              <a:t>) </a:t>
            </a:r>
            <a:r>
              <a:rPr kumimoji="0" lang="tr-TR" altLang="tr-TR" sz="17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ile</a:t>
            </a: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700" dirty="0">
                <a:solidFill>
                  <a:srgbClr val="222222"/>
                </a:solidFill>
              </a:rPr>
              <a:t> </a:t>
            </a:r>
            <a:r>
              <a:rPr lang="tr-TR" altLang="tr-TR" sz="1700" dirty="0" smtClean="0">
                <a:solidFill>
                  <a:srgbClr val="222222"/>
                </a:solidFill>
              </a:rPr>
              <a:t>  </a:t>
            </a:r>
            <a:r>
              <a:rPr kumimoji="0" lang="tr-TR" altLang="tr-TR" sz="17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cırt </a:t>
            </a:r>
            <a:r>
              <a:rPr kumimoji="0" lang="tr-TR" altLang="tr-TR" sz="17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cırt</a:t>
            </a:r>
            <a:r>
              <a:rPr kumimoji="0" lang="tr-TR" altLang="tr-TR" sz="17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şeklinde kaynaşır. Böylece;</a:t>
            </a: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700" dirty="0">
                <a:solidFill>
                  <a:srgbClr val="222222"/>
                </a:solidFill>
              </a:rPr>
              <a:t> </a:t>
            </a:r>
            <a:r>
              <a:rPr lang="tr-TR" altLang="tr-TR" sz="1700" dirty="0" smtClean="0">
                <a:solidFill>
                  <a:srgbClr val="222222"/>
                </a:solidFill>
              </a:rPr>
              <a:t>- </a:t>
            </a:r>
            <a:r>
              <a:rPr kumimoji="0" lang="tr-TR" altLang="tr-TR" sz="17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distal</a:t>
            </a:r>
            <a:r>
              <a:rPr kumimoji="0" lang="tr-TR" altLang="tr-TR" sz="17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tr-TR" altLang="tr-TR" sz="17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</a:rPr>
              <a:t>phalanxı</a:t>
            </a:r>
            <a:r>
              <a:rPr kumimoji="0" lang="tr-TR" altLang="tr-TR" sz="17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tırnak kapsülü içinde askıda tutar.</a:t>
            </a: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700" dirty="0">
                <a:solidFill>
                  <a:srgbClr val="222222"/>
                </a:solidFill>
              </a:rPr>
              <a:t> </a:t>
            </a:r>
            <a:r>
              <a:rPr lang="tr-TR" altLang="tr-TR" sz="1700" dirty="0" smtClean="0">
                <a:solidFill>
                  <a:srgbClr val="222222"/>
                </a:solidFill>
              </a:rPr>
              <a:t>- ayak yere basarken şok </a:t>
            </a:r>
            <a:r>
              <a:rPr lang="tr-TR" altLang="tr-TR" sz="1700" dirty="0" err="1" smtClean="0">
                <a:solidFill>
                  <a:srgbClr val="222222"/>
                </a:solidFill>
              </a:rPr>
              <a:t>absorbsiyon</a:t>
            </a:r>
            <a:r>
              <a:rPr lang="tr-TR" altLang="tr-TR" sz="1700" dirty="0" smtClean="0">
                <a:solidFill>
                  <a:srgbClr val="222222"/>
                </a:solidFill>
              </a:rPr>
              <a:t> sağlar. </a:t>
            </a:r>
            <a:endParaRPr kumimoji="0" lang="tr-TR" altLang="tr-TR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28" y="264683"/>
            <a:ext cx="4044141" cy="267924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8355" t="4228" r="2090" b="7399"/>
          <a:stretch/>
        </p:blipFill>
        <p:spPr>
          <a:xfrm>
            <a:off x="4405745" y="3034145"/>
            <a:ext cx="5881254" cy="374073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/>
          <a:srcRect r="14123" b="27585"/>
          <a:stretch/>
        </p:blipFill>
        <p:spPr>
          <a:xfrm>
            <a:off x="191193" y="3449782"/>
            <a:ext cx="4064924" cy="2984270"/>
          </a:xfrm>
          <a:prstGeom prst="rect">
            <a:avLst/>
          </a:prstGeom>
        </p:spPr>
      </p:pic>
      <p:sp>
        <p:nvSpPr>
          <p:cNvPr id="10" name="Yuvarlatılmış Dikdörtgen 9"/>
          <p:cNvSpPr/>
          <p:nvPr/>
        </p:nvSpPr>
        <p:spPr>
          <a:xfrm>
            <a:off x="4364183" y="3067396"/>
            <a:ext cx="5846772" cy="3715789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/>
          <p:cNvSpPr/>
          <p:nvPr/>
        </p:nvSpPr>
        <p:spPr>
          <a:xfrm>
            <a:off x="141318" y="3108960"/>
            <a:ext cx="4123111" cy="3674225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64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1822" r="1141" b="19805"/>
          <a:stretch/>
        </p:blipFill>
        <p:spPr>
          <a:xfrm>
            <a:off x="736600" y="932065"/>
            <a:ext cx="8297333" cy="57939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4" name="Dikdörtgen 3"/>
          <p:cNvSpPr/>
          <p:nvPr/>
        </p:nvSpPr>
        <p:spPr>
          <a:xfrm>
            <a:off x="6028560" y="5637068"/>
            <a:ext cx="3650226" cy="1130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65617" t="67307" r="13518" b="8077"/>
          <a:stretch/>
        </p:blipFill>
        <p:spPr>
          <a:xfrm>
            <a:off x="7290262" y="5231261"/>
            <a:ext cx="1736959" cy="1455096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7" name="Düz Ok Bağlayıcısı 6"/>
          <p:cNvCxnSpPr/>
          <p:nvPr/>
        </p:nvCxnSpPr>
        <p:spPr>
          <a:xfrm flipH="1" flipV="1">
            <a:off x="6334298" y="5504072"/>
            <a:ext cx="972323" cy="8074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Yuvarlatılmış Dikdörtgen 5"/>
          <p:cNvSpPr/>
          <p:nvPr/>
        </p:nvSpPr>
        <p:spPr>
          <a:xfrm>
            <a:off x="7511587" y="1983632"/>
            <a:ext cx="1213659" cy="423947"/>
          </a:xfrm>
          <a:prstGeom prst="round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635000" y="857250"/>
            <a:ext cx="8534400" cy="5881571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3342756" y="289907"/>
            <a:ext cx="341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Lamellar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Coriumun</a:t>
            </a:r>
            <a:r>
              <a:rPr lang="tr-TR" sz="2400" b="1" dirty="0" smtClean="0">
                <a:solidFill>
                  <a:srgbClr val="FF0000"/>
                </a:solidFill>
              </a:rPr>
              <a:t> Yapısı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2457104" y="2249639"/>
            <a:ext cx="1152698" cy="23552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22000"/>
            </a:scheme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/>
          <p:cNvSpPr/>
          <p:nvPr/>
        </p:nvSpPr>
        <p:spPr>
          <a:xfrm>
            <a:off x="6711142" y="1487099"/>
            <a:ext cx="1036320" cy="22721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 w="31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Yuvarlatılmış Dikdörtgen 13"/>
          <p:cNvSpPr/>
          <p:nvPr/>
        </p:nvSpPr>
        <p:spPr>
          <a:xfrm>
            <a:off x="7817471" y="2584883"/>
            <a:ext cx="1150360" cy="225055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03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3018" r="2076" b="27071"/>
          <a:stretch/>
        </p:blipFill>
        <p:spPr>
          <a:xfrm>
            <a:off x="859410" y="1209868"/>
            <a:ext cx="8604630" cy="5488112"/>
          </a:xfrm>
          <a:prstGeom prst="rect">
            <a:avLst/>
          </a:prstGeom>
        </p:spPr>
      </p:pic>
      <p:sp>
        <p:nvSpPr>
          <p:cNvPr id="5" name="Yuvarlatılmış Dikdörtgen 4"/>
          <p:cNvSpPr/>
          <p:nvPr/>
        </p:nvSpPr>
        <p:spPr>
          <a:xfrm>
            <a:off x="902970" y="1005840"/>
            <a:ext cx="8553605" cy="5674475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2716184" y="434340"/>
            <a:ext cx="468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Lamellar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Coriumun</a:t>
            </a:r>
            <a:r>
              <a:rPr lang="tr-TR" sz="2400" b="1" dirty="0" smtClean="0">
                <a:solidFill>
                  <a:srgbClr val="FF0000"/>
                </a:solidFill>
              </a:rPr>
              <a:t> Histolojik Yapısı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3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2965"/>
          <a:stretch/>
        </p:blipFill>
        <p:spPr>
          <a:xfrm>
            <a:off x="2777489" y="887384"/>
            <a:ext cx="7356214" cy="576903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74" y="6858000"/>
            <a:ext cx="1481005" cy="44844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21326" y="1504605"/>
            <a:ext cx="2386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 err="1" smtClean="0">
                <a:solidFill>
                  <a:srgbClr val="FF0000"/>
                </a:solidFill>
              </a:rPr>
              <a:t>Lamellar</a:t>
            </a:r>
            <a:endParaRPr lang="tr-TR" sz="2400" b="1" dirty="0">
              <a:solidFill>
                <a:srgbClr val="FF0000"/>
              </a:solidFill>
            </a:endParaRPr>
          </a:p>
          <a:p>
            <a:pPr algn="ctr"/>
            <a:r>
              <a:rPr lang="tr-TR" sz="2400" b="1" dirty="0" err="1" smtClean="0">
                <a:solidFill>
                  <a:srgbClr val="FF0000"/>
                </a:solidFill>
              </a:rPr>
              <a:t>Mikrosirkülasyon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752548" y="712816"/>
            <a:ext cx="7414951" cy="6047819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166258" y="3162975"/>
            <a:ext cx="2539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 smtClean="0"/>
              <a:t>Arteriovenöz</a:t>
            </a:r>
            <a:r>
              <a:rPr lang="tr-TR" sz="1600" dirty="0" smtClean="0"/>
              <a:t> </a:t>
            </a:r>
            <a:r>
              <a:rPr lang="tr-TR" sz="1600" dirty="0" err="1" smtClean="0"/>
              <a:t>anastomozlar</a:t>
            </a:r>
            <a:r>
              <a:rPr lang="tr-TR" sz="1600" dirty="0" smtClean="0"/>
              <a:t> sinir sistemi kontrolünde açılıp kapanarak tırnağın </a:t>
            </a:r>
            <a:r>
              <a:rPr lang="tr-TR" sz="1600" dirty="0" err="1" smtClean="0"/>
              <a:t>termoregulasyonunu</a:t>
            </a:r>
            <a:r>
              <a:rPr lang="tr-TR" sz="1600" dirty="0" smtClean="0"/>
              <a:t> sağlar.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37094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737755" y="383423"/>
            <a:ext cx="335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2- </a:t>
            </a:r>
            <a:r>
              <a:rPr lang="tr-TR" sz="2400" b="1" dirty="0" err="1" smtClean="0">
                <a:solidFill>
                  <a:srgbClr val="FF0000"/>
                </a:solidFill>
              </a:rPr>
              <a:t>Solea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Ungulae</a:t>
            </a:r>
            <a:r>
              <a:rPr lang="tr-TR" sz="2400" b="1" dirty="0" smtClean="0">
                <a:solidFill>
                  <a:srgbClr val="FF0000"/>
                </a:solidFill>
              </a:rPr>
              <a:t> (Taban)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61803" y="934375"/>
            <a:ext cx="6162270" cy="2313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tr-TR" sz="1700" dirty="0" smtClean="0"/>
              <a:t>- Tırnağın yere bakan, yarım ay şeklindeki kısmıdır.</a:t>
            </a:r>
          </a:p>
          <a:p>
            <a:pPr lvl="0">
              <a:lnSpc>
                <a:spcPts val="2500"/>
              </a:lnSpc>
            </a:pPr>
            <a:r>
              <a:rPr lang="tr-TR" altLang="tr-TR" sz="1700" dirty="0" smtClean="0">
                <a:solidFill>
                  <a:srgbClr val="222222"/>
                </a:solidFill>
              </a:rPr>
              <a:t>- Tırnak duvarı </a:t>
            </a:r>
            <a:r>
              <a:rPr lang="tr-TR" altLang="tr-TR" sz="1700" dirty="0">
                <a:solidFill>
                  <a:srgbClr val="222222"/>
                </a:solidFill>
              </a:rPr>
              <a:t>gibi sinir ve </a:t>
            </a:r>
            <a:r>
              <a:rPr lang="tr-TR" altLang="tr-TR" sz="1700" dirty="0" smtClean="0">
                <a:solidFill>
                  <a:srgbClr val="222222"/>
                </a:solidFill>
              </a:rPr>
              <a:t>kan damarı </a:t>
            </a:r>
            <a:r>
              <a:rPr lang="tr-TR" altLang="tr-TR" sz="1700" dirty="0">
                <a:solidFill>
                  <a:srgbClr val="222222"/>
                </a:solidFill>
              </a:rPr>
              <a:t>içermez. </a:t>
            </a:r>
            <a:endParaRPr lang="tr-TR" altLang="tr-TR" sz="1700" dirty="0"/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/>
              <a:t>Üzerinde </a:t>
            </a:r>
            <a:r>
              <a:rPr lang="tr-TR" sz="1700" dirty="0" err="1"/>
              <a:t>dermal</a:t>
            </a:r>
            <a:r>
              <a:rPr lang="tr-TR" sz="1700" dirty="0"/>
              <a:t> </a:t>
            </a:r>
            <a:r>
              <a:rPr lang="tr-TR" sz="1700" dirty="0" err="1"/>
              <a:t>papillaların</a:t>
            </a:r>
            <a:r>
              <a:rPr lang="tr-TR" sz="1700" dirty="0"/>
              <a:t> girdiği </a:t>
            </a:r>
            <a:r>
              <a:rPr lang="tr-TR" sz="1700" dirty="0" err="1"/>
              <a:t>tubuller</a:t>
            </a:r>
            <a:r>
              <a:rPr lang="tr-TR" sz="1700" dirty="0"/>
              <a:t> vardır.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Silindiri </a:t>
            </a:r>
            <a:r>
              <a:rPr lang="tr-TR" sz="1700" dirty="0" err="1" smtClean="0"/>
              <a:t>cornei</a:t>
            </a:r>
            <a:r>
              <a:rPr lang="tr-TR" sz="1700" dirty="0" smtClean="0"/>
              <a:t> ve </a:t>
            </a:r>
            <a:r>
              <a:rPr lang="tr-TR" sz="1700" dirty="0" err="1" smtClean="0"/>
              <a:t>intertubuler</a:t>
            </a:r>
            <a:r>
              <a:rPr lang="tr-TR" sz="1700" dirty="0" smtClean="0"/>
              <a:t> </a:t>
            </a:r>
            <a:r>
              <a:rPr lang="tr-TR" sz="1700" dirty="0" err="1" smtClean="0"/>
              <a:t>keratinize</a:t>
            </a:r>
            <a:r>
              <a:rPr lang="tr-TR" sz="1700" dirty="0" smtClean="0"/>
              <a:t> </a:t>
            </a:r>
            <a:r>
              <a:rPr lang="tr-TR" sz="1700" dirty="0" err="1" smtClean="0"/>
              <a:t>epitelden</a:t>
            </a:r>
            <a:r>
              <a:rPr lang="tr-TR" sz="1700" dirty="0" smtClean="0"/>
              <a:t> oluşur.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Papillalar</a:t>
            </a:r>
            <a:r>
              <a:rPr lang="tr-TR" sz="1700" dirty="0" smtClean="0"/>
              <a:t> tırnak duvarındakinden az olduğundan daha yumuşaktır.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parietalenin</a:t>
            </a:r>
            <a:r>
              <a:rPr lang="tr-TR" sz="1700" dirty="0" smtClean="0"/>
              <a:t> alt ucu ve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solearenin</a:t>
            </a:r>
            <a:r>
              <a:rPr lang="tr-TR" sz="1700" dirty="0" smtClean="0"/>
              <a:t>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  dış kenarındaki </a:t>
            </a:r>
            <a:r>
              <a:rPr lang="tr-TR" sz="1700" dirty="0" err="1" smtClean="0"/>
              <a:t>papillalar</a:t>
            </a:r>
            <a:r>
              <a:rPr lang="tr-TR" sz="1700" dirty="0" smtClean="0"/>
              <a:t> </a:t>
            </a:r>
            <a:r>
              <a:rPr lang="tr-TR" sz="1700" dirty="0" err="1" smtClean="0"/>
              <a:t>linea</a:t>
            </a:r>
            <a:r>
              <a:rPr lang="tr-TR" sz="1700" dirty="0" smtClean="0"/>
              <a:t> albayı oluşturur.</a:t>
            </a:r>
            <a:endParaRPr lang="tr-TR" sz="17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7692"/>
          <a:stretch/>
        </p:blipFill>
        <p:spPr>
          <a:xfrm>
            <a:off x="850414" y="3640590"/>
            <a:ext cx="3961616" cy="299816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735" y="3423804"/>
            <a:ext cx="3837726" cy="32004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61" y="508969"/>
            <a:ext cx="2989575" cy="246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Yuvarlatılmış Dikdörtgen 8"/>
          <p:cNvSpPr/>
          <p:nvPr/>
        </p:nvSpPr>
        <p:spPr>
          <a:xfrm>
            <a:off x="685800" y="3314700"/>
            <a:ext cx="8823960" cy="343107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51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t="6288"/>
          <a:stretch/>
        </p:blipFill>
        <p:spPr>
          <a:xfrm>
            <a:off x="6446165" y="434340"/>
            <a:ext cx="3629943" cy="278892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490" y="3451861"/>
            <a:ext cx="3973483" cy="331361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82880" y="537201"/>
            <a:ext cx="6201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3- </a:t>
            </a:r>
            <a:r>
              <a:rPr lang="tr-TR" sz="2400" b="1" dirty="0" err="1" smtClean="0">
                <a:solidFill>
                  <a:srgbClr val="FF0000"/>
                </a:solidFill>
              </a:rPr>
              <a:t>Pulvinus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ungulae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endParaRPr lang="tr-TR" sz="2400" b="1" dirty="0" smtClean="0">
              <a:solidFill>
                <a:srgbClr val="FF0000"/>
              </a:solidFill>
            </a:endParaRPr>
          </a:p>
          <a:p>
            <a:r>
              <a:rPr lang="tr-TR" sz="2400" b="1" dirty="0" smtClean="0">
                <a:solidFill>
                  <a:srgbClr val="FF0000"/>
                </a:solidFill>
              </a:rPr>
              <a:t>(</a:t>
            </a:r>
            <a:r>
              <a:rPr lang="tr-TR" sz="2400" b="1" dirty="0" err="1">
                <a:solidFill>
                  <a:srgbClr val="FF0000"/>
                </a:solidFill>
              </a:rPr>
              <a:t>Cuneus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corneus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</a:rPr>
              <a:t>(Çatal) + (</a:t>
            </a:r>
            <a:r>
              <a:rPr lang="tr-TR" sz="2400" b="1" dirty="0" err="1">
                <a:solidFill>
                  <a:srgbClr val="FF0000"/>
                </a:solidFill>
              </a:rPr>
              <a:t>Torus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corneus</a:t>
            </a:r>
            <a:r>
              <a:rPr lang="tr-TR" sz="2400" b="1" dirty="0" smtClean="0">
                <a:solidFill>
                  <a:srgbClr val="FF0000"/>
                </a:solidFill>
              </a:rPr>
              <a:t> (ökçe)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21673" y="2048625"/>
            <a:ext cx="61606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tr-TR" sz="1700" dirty="0" smtClean="0"/>
              <a:t>- Tırnağın arka alt kısmı olup </a:t>
            </a:r>
            <a:r>
              <a:rPr lang="tr-TR" sz="1700" dirty="0"/>
              <a:t>çatal ve ökçeden oluşur.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Üstündeki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solearenin</a:t>
            </a:r>
            <a:r>
              <a:rPr lang="tr-TR" sz="1700" dirty="0" smtClean="0"/>
              <a:t> şekline uyumludur.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soleare</a:t>
            </a:r>
            <a:r>
              <a:rPr lang="tr-TR" sz="1700" dirty="0" smtClean="0"/>
              <a:t> ile arasında tela </a:t>
            </a:r>
            <a:r>
              <a:rPr lang="tr-TR" sz="1700" dirty="0" err="1" smtClean="0"/>
              <a:t>subcutanea</a:t>
            </a:r>
            <a:r>
              <a:rPr lang="tr-TR" sz="1700" dirty="0" smtClean="0"/>
              <a:t> (</a:t>
            </a:r>
            <a:r>
              <a:rPr lang="tr-TR" sz="1700" dirty="0" err="1" smtClean="0"/>
              <a:t>subcutis</a:t>
            </a:r>
            <a:r>
              <a:rPr lang="tr-TR" sz="1700" dirty="0" smtClean="0"/>
              <a:t>) vardır.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Yapısı </a:t>
            </a:r>
            <a:r>
              <a:rPr lang="tr-TR" sz="1700" dirty="0" err="1" smtClean="0"/>
              <a:t>solea</a:t>
            </a:r>
            <a:r>
              <a:rPr lang="tr-TR" sz="1700" dirty="0" smtClean="0"/>
              <a:t> </a:t>
            </a:r>
            <a:r>
              <a:rPr lang="tr-TR" sz="1700" dirty="0" err="1" smtClean="0"/>
              <a:t>ungulaeye</a:t>
            </a:r>
            <a:r>
              <a:rPr lang="tr-TR" sz="1700" dirty="0" smtClean="0"/>
              <a:t> benzer. Fakat silindiri </a:t>
            </a:r>
            <a:r>
              <a:rPr lang="tr-TR" sz="1700" dirty="0" err="1" smtClean="0"/>
              <a:t>corneiler</a:t>
            </a:r>
            <a:r>
              <a:rPr lang="tr-TR" sz="1700" dirty="0" smtClean="0"/>
              <a:t>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  arasındaki madde tamamen </a:t>
            </a:r>
            <a:r>
              <a:rPr lang="tr-TR" sz="1700" dirty="0" err="1" smtClean="0"/>
              <a:t>keratinize</a:t>
            </a:r>
            <a:r>
              <a:rPr lang="tr-TR" sz="1700" dirty="0" smtClean="0"/>
              <a:t> olmadığından daha esnektir. 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Ayak yere basınca genişler, böylece çatal-ökçe yastığını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  destekleyerek çatal </a:t>
            </a:r>
            <a:r>
              <a:rPr lang="tr-TR" sz="1700" dirty="0" err="1" smtClean="0"/>
              <a:t>koryumu</a:t>
            </a:r>
            <a:r>
              <a:rPr lang="tr-TR" sz="1700" dirty="0" smtClean="0"/>
              <a:t>, eklem ve </a:t>
            </a:r>
            <a:r>
              <a:rPr lang="tr-TR" sz="1700" dirty="0" err="1" smtClean="0"/>
              <a:t>profund</a:t>
            </a:r>
            <a:r>
              <a:rPr lang="tr-TR" sz="1700" dirty="0" smtClean="0"/>
              <a:t> </a:t>
            </a:r>
            <a:r>
              <a:rPr lang="tr-TR" sz="1700" dirty="0" err="1" smtClean="0"/>
              <a:t>tendoyu</a:t>
            </a:r>
            <a:r>
              <a:rPr lang="tr-TR" sz="1700" dirty="0" smtClean="0"/>
              <a:t> korur.</a:t>
            </a:r>
          </a:p>
          <a:p>
            <a:pPr>
              <a:lnSpc>
                <a:spcPts val="2500"/>
              </a:lnSpc>
            </a:pPr>
            <a:r>
              <a:rPr lang="tr-TR" sz="17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Çatal </a:t>
            </a:r>
            <a:r>
              <a:rPr lang="tr-TR" sz="1700" dirty="0">
                <a:ea typeface="Calibri" panose="020F0502020204030204" pitchFamily="34" charset="0"/>
                <a:cs typeface="Times New Roman" panose="02020603050405020304" pitchFamily="18" charset="0"/>
              </a:rPr>
              <a:t>ve ökçeler aynı seviyededir. Bu özellik ıslak veya </a:t>
            </a:r>
            <a:endParaRPr lang="tr-TR" sz="17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tr-TR" sz="17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buzlu </a:t>
            </a:r>
            <a:r>
              <a:rPr lang="tr-TR" sz="1700" dirty="0">
                <a:ea typeface="Calibri" panose="020F0502020204030204" pitchFamily="34" charset="0"/>
                <a:cs typeface="Times New Roman" panose="02020603050405020304" pitchFamily="18" charset="0"/>
              </a:rPr>
              <a:t>zeminlerde ağırlık taşırken bir vantuz etkisi sağlar</a:t>
            </a:r>
            <a:r>
              <a:rPr lang="tr-TR" sz="17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500"/>
              </a:lnSpc>
            </a:pPr>
            <a:r>
              <a:rPr lang="tr-TR" sz="1700" dirty="0" smtClean="0">
                <a:cs typeface="Times New Roman" panose="02020603050405020304" pitchFamily="18" charset="0"/>
              </a:rPr>
              <a:t>- </a:t>
            </a:r>
            <a:r>
              <a:rPr lang="tr-TR" sz="1700" dirty="0">
                <a:ea typeface="Calibri" panose="020F0502020204030204" pitchFamily="34" charset="0"/>
                <a:cs typeface="Times New Roman" panose="02020603050405020304" pitchFamily="18" charset="0"/>
              </a:rPr>
              <a:t>Ökçe </a:t>
            </a:r>
            <a:r>
              <a:rPr lang="tr-TR" sz="17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destekleri </a:t>
            </a:r>
            <a:r>
              <a:rPr lang="tr-TR" sz="1700" dirty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tr-TR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Pila</a:t>
            </a:r>
            <a:r>
              <a:rPr lang="tr-TR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ungulae</a:t>
            </a:r>
            <a:r>
              <a:rPr lang="tr-TR" sz="1700" dirty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tr-TR" sz="17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savrulma </a:t>
            </a:r>
            <a:r>
              <a:rPr lang="tr-TR" sz="1700" dirty="0">
                <a:ea typeface="Calibri" panose="020F0502020204030204" pitchFamily="34" charset="0"/>
                <a:cs typeface="Times New Roman" panose="02020603050405020304" pitchFamily="18" charset="0"/>
              </a:rPr>
              <a:t>freni görevi görür.</a:t>
            </a:r>
            <a:endParaRPr lang="tr-TR" sz="1700" dirty="0"/>
          </a:p>
          <a:p>
            <a:pPr>
              <a:lnSpc>
                <a:spcPts val="2500"/>
              </a:lnSpc>
            </a:pPr>
            <a:endParaRPr lang="tr-TR" sz="1700" dirty="0" smtClean="0"/>
          </a:p>
          <a:p>
            <a:pPr>
              <a:lnSpc>
                <a:spcPts val="2500"/>
              </a:lnSpc>
            </a:pPr>
            <a:r>
              <a:rPr lang="tr-TR" sz="1700" dirty="0" smtClean="0"/>
              <a:t> </a:t>
            </a:r>
            <a:endParaRPr lang="tr-TR" sz="1700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366510" y="182880"/>
            <a:ext cx="3817620" cy="658575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98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677343" y="270163"/>
            <a:ext cx="3291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Atlarda Ayağın Yapısı</a:t>
            </a:r>
            <a:endParaRPr lang="tr-TR" sz="2800" b="1" dirty="0">
              <a:solidFill>
                <a:srgbClr val="FF0000"/>
              </a:solidFill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992331" y="955884"/>
            <a:ext cx="8306943" cy="5744173"/>
            <a:chOff x="992331" y="955884"/>
            <a:chExt cx="8306943" cy="5744173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713" y="955884"/>
              <a:ext cx="8205297" cy="5673515"/>
            </a:xfrm>
            <a:prstGeom prst="rect">
              <a:avLst/>
            </a:prstGeom>
          </p:spPr>
        </p:pic>
        <p:sp>
          <p:nvSpPr>
            <p:cNvPr id="3" name="Yuvarlatılmış Dikdörtgen 2"/>
            <p:cNvSpPr/>
            <p:nvPr/>
          </p:nvSpPr>
          <p:spPr>
            <a:xfrm>
              <a:off x="992331" y="1005840"/>
              <a:ext cx="8306943" cy="5694217"/>
            </a:xfrm>
            <a:prstGeom prst="roundRect">
              <a:avLst>
                <a:gd name="adj" fmla="val 3254"/>
              </a:avLst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" name="Dikdörtgen 5"/>
            <p:cNvSpPr/>
            <p:nvPr/>
          </p:nvSpPr>
          <p:spPr>
            <a:xfrm>
              <a:off x="7349706" y="4252823"/>
              <a:ext cx="1302588" cy="250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6935639" y="4209690"/>
              <a:ext cx="213654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500" b="1" dirty="0" err="1" smtClean="0">
                  <a:solidFill>
                    <a:srgbClr val="FF0000"/>
                  </a:solidFill>
                </a:rPr>
                <a:t>Corium</a:t>
              </a:r>
              <a:r>
                <a:rPr lang="tr-TR" sz="1500" b="1" dirty="0" smtClean="0">
                  <a:solidFill>
                    <a:srgbClr val="FF0000"/>
                  </a:solidFill>
                </a:rPr>
                <a:t> </a:t>
              </a:r>
              <a:r>
                <a:rPr lang="tr-TR" sz="1500" b="1" dirty="0" err="1" smtClean="0">
                  <a:solidFill>
                    <a:srgbClr val="FF0000"/>
                  </a:solidFill>
                </a:rPr>
                <a:t>pulvinale</a:t>
              </a:r>
              <a:endParaRPr lang="tr-TR" sz="15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tr-TR" sz="1500" b="1" dirty="0" smtClean="0">
                  <a:solidFill>
                    <a:srgbClr val="FF0000"/>
                  </a:solidFill>
                </a:rPr>
                <a:t>(C. </a:t>
              </a:r>
              <a:r>
                <a:rPr lang="tr-TR" sz="1500" b="1" dirty="0" err="1" smtClean="0">
                  <a:solidFill>
                    <a:srgbClr val="FF0000"/>
                  </a:solidFill>
                </a:rPr>
                <a:t>cuneale</a:t>
              </a:r>
              <a:r>
                <a:rPr lang="tr-TR" sz="1500" b="1" dirty="0" smtClean="0">
                  <a:solidFill>
                    <a:srgbClr val="FF0000"/>
                  </a:solidFill>
                </a:rPr>
                <a:t> + C. </a:t>
              </a:r>
              <a:r>
                <a:rPr lang="tr-TR" sz="1500" b="1" dirty="0" err="1" smtClean="0">
                  <a:solidFill>
                    <a:srgbClr val="FF0000"/>
                  </a:solidFill>
                </a:rPr>
                <a:t>toricum</a:t>
              </a:r>
              <a:r>
                <a:rPr lang="tr-TR" sz="1500" b="1" dirty="0" smtClean="0">
                  <a:solidFill>
                    <a:srgbClr val="FF0000"/>
                  </a:solidFill>
                </a:rPr>
                <a:t>)</a:t>
              </a:r>
              <a:endParaRPr lang="tr-TR" sz="15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Metin kutusu 6"/>
            <p:cNvSpPr txBox="1"/>
            <p:nvPr/>
          </p:nvSpPr>
          <p:spPr>
            <a:xfrm>
              <a:off x="6426172" y="5172974"/>
              <a:ext cx="2804679" cy="55399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500" b="1" dirty="0" smtClean="0">
                  <a:solidFill>
                    <a:srgbClr val="7030A0"/>
                  </a:solidFill>
                </a:rPr>
                <a:t>PULVİNUS UGNULAE</a:t>
              </a:r>
            </a:p>
            <a:p>
              <a:pPr algn="ctr"/>
              <a:r>
                <a:rPr lang="tr-TR" sz="1500" b="1" dirty="0" smtClean="0">
                  <a:solidFill>
                    <a:srgbClr val="7030A0"/>
                  </a:solidFill>
                </a:rPr>
                <a:t>(</a:t>
              </a:r>
              <a:r>
                <a:rPr lang="tr-TR" sz="1500" b="1" dirty="0" err="1" smtClean="0">
                  <a:solidFill>
                    <a:srgbClr val="7030A0"/>
                  </a:solidFill>
                </a:rPr>
                <a:t>Cuneus</a:t>
              </a:r>
              <a:r>
                <a:rPr lang="tr-TR" sz="1500" b="1" dirty="0" smtClean="0">
                  <a:solidFill>
                    <a:srgbClr val="7030A0"/>
                  </a:solidFill>
                </a:rPr>
                <a:t> </a:t>
              </a:r>
              <a:r>
                <a:rPr lang="tr-TR" sz="1500" b="1" dirty="0" err="1" smtClean="0">
                  <a:solidFill>
                    <a:srgbClr val="7030A0"/>
                  </a:solidFill>
                </a:rPr>
                <a:t>corneus+Torus</a:t>
              </a:r>
              <a:r>
                <a:rPr lang="tr-TR" sz="1500" b="1" dirty="0" smtClean="0">
                  <a:solidFill>
                    <a:srgbClr val="7030A0"/>
                  </a:solidFill>
                </a:rPr>
                <a:t> </a:t>
              </a:r>
              <a:r>
                <a:rPr lang="tr-TR" sz="1500" b="1" dirty="0" err="1" smtClean="0">
                  <a:solidFill>
                    <a:srgbClr val="7030A0"/>
                  </a:solidFill>
                </a:rPr>
                <a:t>corneus</a:t>
              </a:r>
              <a:r>
                <a:rPr lang="tr-TR" sz="1500" b="1" dirty="0" smtClean="0">
                  <a:solidFill>
                    <a:srgbClr val="7030A0"/>
                  </a:solidFill>
                </a:rPr>
                <a:t>)</a:t>
              </a:r>
              <a:endParaRPr lang="tr-TR" sz="1500" b="1" dirty="0">
                <a:solidFill>
                  <a:srgbClr val="7030A0"/>
                </a:solidFill>
              </a:endParaRPr>
            </a:p>
          </p:txBody>
        </p:sp>
        <p:sp>
          <p:nvSpPr>
            <p:cNvPr id="8" name="Dikdörtgen 7"/>
            <p:cNvSpPr/>
            <p:nvPr/>
          </p:nvSpPr>
          <p:spPr>
            <a:xfrm>
              <a:off x="6607834" y="4804913"/>
              <a:ext cx="2432649" cy="3364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2932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554" y="3509010"/>
            <a:ext cx="3553906" cy="309504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r="13332" b="11037"/>
          <a:stretch/>
        </p:blipFill>
        <p:spPr>
          <a:xfrm>
            <a:off x="5829086" y="523681"/>
            <a:ext cx="3648308" cy="2402399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485909" y="329189"/>
            <a:ext cx="3626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AYAĞIN ESNEK ORGANLARI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76043" y="1015780"/>
            <a:ext cx="4069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1- </a:t>
            </a:r>
            <a:r>
              <a:rPr lang="tr-TR" sz="2400" b="1" dirty="0" err="1" smtClean="0">
                <a:solidFill>
                  <a:srgbClr val="FF0000"/>
                </a:solidFill>
              </a:rPr>
              <a:t>Cartilago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Ungulea</a:t>
            </a:r>
            <a:r>
              <a:rPr lang="tr-TR" sz="2400" b="1" dirty="0" smtClean="0">
                <a:solidFill>
                  <a:srgbClr val="FF0000"/>
                </a:solidFill>
              </a:rPr>
              <a:t> (Kıkırdak)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2" descr="İlgili res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1" y="3509010"/>
            <a:ext cx="4171604" cy="312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237374" y="1527114"/>
            <a:ext cx="4348755" cy="1972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Distal</a:t>
            </a:r>
            <a:r>
              <a:rPr lang="tr-TR" sz="1700" dirty="0" smtClean="0"/>
              <a:t> </a:t>
            </a:r>
            <a:r>
              <a:rPr lang="tr-TR" sz="1700" dirty="0" err="1" smtClean="0"/>
              <a:t>phalanxın</a:t>
            </a:r>
            <a:r>
              <a:rPr lang="tr-TR" sz="1700" dirty="0" smtClean="0"/>
              <a:t> </a:t>
            </a:r>
            <a:r>
              <a:rPr lang="tr-TR" sz="1700" dirty="0" err="1" smtClean="0"/>
              <a:t>proc</a:t>
            </a:r>
            <a:r>
              <a:rPr lang="tr-TR" sz="1700" dirty="0" smtClean="0"/>
              <a:t>. </a:t>
            </a:r>
            <a:r>
              <a:rPr lang="tr-TR" sz="1700" dirty="0" err="1" smtClean="0"/>
              <a:t>volarisinden</a:t>
            </a:r>
            <a:r>
              <a:rPr lang="tr-TR" sz="1700" dirty="0" smtClean="0"/>
              <a:t> başlayarak </a:t>
            </a:r>
          </a:p>
          <a:p>
            <a:pPr>
              <a:lnSpc>
                <a:spcPts val="2500"/>
              </a:lnSpc>
            </a:pPr>
            <a:r>
              <a:rPr lang="tr-TR" sz="1700" dirty="0"/>
              <a:t> </a:t>
            </a:r>
            <a:r>
              <a:rPr lang="tr-TR" sz="1700" dirty="0" smtClean="0"/>
              <a:t>  yukarı ve arkaya uzanan kıkırdaktır.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Yarısı tırnak duvarının içinde, yarısı da ayak </a:t>
            </a:r>
          </a:p>
          <a:p>
            <a:pPr>
              <a:lnSpc>
                <a:spcPts val="2500"/>
              </a:lnSpc>
            </a:pPr>
            <a:r>
              <a:rPr lang="tr-TR" sz="1700" dirty="0"/>
              <a:t> </a:t>
            </a:r>
            <a:r>
              <a:rPr lang="tr-TR" sz="1700" dirty="0" smtClean="0"/>
              <a:t>  derisinin altında yer alır.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 Darbe </a:t>
            </a:r>
            <a:r>
              <a:rPr lang="tr-TR" sz="1700" dirty="0" err="1" smtClean="0"/>
              <a:t>absorbe</a:t>
            </a:r>
            <a:r>
              <a:rPr lang="tr-TR" sz="1700" dirty="0" smtClean="0"/>
              <a:t> edici görevi vardır.</a:t>
            </a:r>
          </a:p>
          <a:p>
            <a:pPr marL="285750" indent="-285750">
              <a:buFontTx/>
              <a:buChar char="-"/>
            </a:pPr>
            <a:endParaRPr lang="tr-TR" dirty="0"/>
          </a:p>
        </p:txBody>
      </p:sp>
      <p:sp>
        <p:nvSpPr>
          <p:cNvPr id="14" name="Yuvarlatılmış Dikdörtgen 13"/>
          <p:cNvSpPr/>
          <p:nvPr/>
        </p:nvSpPr>
        <p:spPr>
          <a:xfrm>
            <a:off x="274320" y="3451860"/>
            <a:ext cx="4537710" cy="327105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Yuvarlatılmış Dikdörtgen 14"/>
          <p:cNvSpPr/>
          <p:nvPr/>
        </p:nvSpPr>
        <p:spPr>
          <a:xfrm>
            <a:off x="5715000" y="3394710"/>
            <a:ext cx="3863340" cy="333963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Yuvarlatılmış Dikdörtgen 15"/>
          <p:cNvSpPr/>
          <p:nvPr/>
        </p:nvSpPr>
        <p:spPr>
          <a:xfrm>
            <a:off x="5703570" y="217170"/>
            <a:ext cx="3897630" cy="299673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5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295396" y="2340981"/>
            <a:ext cx="5578931" cy="426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tr-TR" sz="1700" dirty="0" smtClean="0"/>
              <a:t>- Yoğun bağ dokusu ve </a:t>
            </a:r>
            <a:r>
              <a:rPr lang="tr-TR" sz="1700" dirty="0" err="1" smtClean="0"/>
              <a:t>fibroadipoz</a:t>
            </a:r>
            <a:r>
              <a:rPr lang="tr-TR" sz="1700" dirty="0" smtClean="0"/>
              <a:t> dokudan oluşur.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Damar yönündün fakir ve duyarsız bir yapıdır.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Distal</a:t>
            </a:r>
            <a:r>
              <a:rPr lang="tr-TR" sz="1700" dirty="0" smtClean="0"/>
              <a:t> </a:t>
            </a:r>
            <a:r>
              <a:rPr lang="tr-TR" sz="1700" dirty="0" err="1" smtClean="0"/>
              <a:t>phalanx</a:t>
            </a:r>
            <a:r>
              <a:rPr lang="tr-TR" sz="1700" dirty="0" smtClean="0"/>
              <a:t>, </a:t>
            </a:r>
            <a:r>
              <a:rPr lang="tr-TR" sz="1700" dirty="0" err="1" smtClean="0"/>
              <a:t>naviküler</a:t>
            </a:r>
            <a:r>
              <a:rPr lang="tr-TR" sz="1700" dirty="0" smtClean="0"/>
              <a:t> kemik ve m. </a:t>
            </a:r>
            <a:r>
              <a:rPr lang="tr-TR" sz="1700" dirty="0" err="1" smtClean="0"/>
              <a:t>flexor</a:t>
            </a:r>
            <a:r>
              <a:rPr lang="tr-TR" sz="1700" dirty="0" smtClean="0"/>
              <a:t> </a:t>
            </a:r>
            <a:r>
              <a:rPr lang="tr-TR" sz="1700" dirty="0" err="1" smtClean="0"/>
              <a:t>digitorum</a:t>
            </a:r>
            <a:endParaRPr lang="tr-TR" sz="1700" dirty="0" smtClean="0"/>
          </a:p>
          <a:p>
            <a:pPr>
              <a:lnSpc>
                <a:spcPts val="2500"/>
              </a:lnSpc>
            </a:pPr>
            <a:r>
              <a:rPr lang="tr-TR" sz="1700" dirty="0" smtClean="0"/>
              <a:t>  </a:t>
            </a:r>
            <a:r>
              <a:rPr lang="tr-TR" sz="1700" dirty="0" err="1" smtClean="0"/>
              <a:t>profundus’un</a:t>
            </a:r>
            <a:r>
              <a:rPr lang="tr-TR" sz="1700" dirty="0" smtClean="0"/>
              <a:t> altında, </a:t>
            </a:r>
            <a:r>
              <a:rPr lang="tr-TR" sz="1700" dirty="0" err="1" smtClean="0"/>
              <a:t>cartilago</a:t>
            </a:r>
            <a:r>
              <a:rPr lang="tr-TR" sz="1700" dirty="0" smtClean="0"/>
              <a:t> </a:t>
            </a:r>
            <a:r>
              <a:rPr lang="tr-TR" sz="1700" dirty="0" err="1" smtClean="0"/>
              <a:t>ungulealar</a:t>
            </a:r>
            <a:r>
              <a:rPr lang="tr-TR" sz="1700" dirty="0" smtClean="0"/>
              <a:t> arasında bulunur.</a:t>
            </a:r>
          </a:p>
          <a:p>
            <a:pPr>
              <a:lnSpc>
                <a:spcPts val="2500"/>
              </a:lnSpc>
            </a:pPr>
            <a:endParaRPr lang="tr-TR" sz="1700" dirty="0" smtClean="0"/>
          </a:p>
          <a:p>
            <a:pPr>
              <a:lnSpc>
                <a:spcPts val="2500"/>
              </a:lnSpc>
            </a:pPr>
            <a:r>
              <a:rPr lang="tr-TR" sz="1700" dirty="0" smtClean="0"/>
              <a:t>- İki bölüme ayrılır;</a:t>
            </a:r>
          </a:p>
          <a:p>
            <a:pPr>
              <a:lnSpc>
                <a:spcPts val="2500"/>
              </a:lnSpc>
            </a:pPr>
            <a:r>
              <a:rPr lang="tr-TR" sz="1700" dirty="0"/>
              <a:t> </a:t>
            </a:r>
            <a:r>
              <a:rPr lang="tr-TR" sz="1700" dirty="0" smtClean="0"/>
              <a:t>      a- Çatal yastığı (</a:t>
            </a:r>
            <a:r>
              <a:rPr lang="tr-TR" sz="1700" dirty="0" err="1" smtClean="0"/>
              <a:t>pulvinus</a:t>
            </a:r>
            <a:r>
              <a:rPr lang="tr-TR" sz="1700" dirty="0" smtClean="0"/>
              <a:t> </a:t>
            </a:r>
            <a:r>
              <a:rPr lang="tr-TR" sz="1700" dirty="0" err="1" smtClean="0"/>
              <a:t>cunealis</a:t>
            </a:r>
            <a:r>
              <a:rPr lang="tr-TR" sz="1700" dirty="0" smtClean="0"/>
              <a:t>) </a:t>
            </a:r>
          </a:p>
          <a:p>
            <a:pPr>
              <a:lnSpc>
                <a:spcPts val="2500"/>
              </a:lnSpc>
            </a:pPr>
            <a:r>
              <a:rPr lang="tr-TR" sz="1700" dirty="0"/>
              <a:t> </a:t>
            </a:r>
            <a:r>
              <a:rPr lang="tr-TR" sz="1700" dirty="0" smtClean="0"/>
              <a:t>      b- Yumuşak ökçe yastığı (</a:t>
            </a:r>
            <a:r>
              <a:rPr lang="tr-TR" sz="1700" dirty="0" err="1" smtClean="0"/>
              <a:t>pulvinus</a:t>
            </a:r>
            <a:r>
              <a:rPr lang="tr-TR" sz="1700" dirty="0" smtClean="0"/>
              <a:t> </a:t>
            </a:r>
            <a:r>
              <a:rPr lang="tr-TR" sz="1700" dirty="0" err="1" smtClean="0"/>
              <a:t>torici</a:t>
            </a:r>
            <a:r>
              <a:rPr lang="tr-TR" sz="1700" dirty="0" smtClean="0"/>
              <a:t>)</a:t>
            </a:r>
          </a:p>
          <a:p>
            <a:pPr>
              <a:lnSpc>
                <a:spcPts val="2500"/>
              </a:lnSpc>
            </a:pPr>
            <a:r>
              <a:rPr lang="tr-TR" sz="1700" dirty="0"/>
              <a:t>	</a:t>
            </a:r>
            <a:endParaRPr lang="tr-TR" sz="1700" dirty="0" smtClean="0"/>
          </a:p>
          <a:p>
            <a:pPr>
              <a:lnSpc>
                <a:spcPts val="2500"/>
              </a:lnSpc>
            </a:pPr>
            <a:r>
              <a:rPr lang="tr-TR" sz="1700" dirty="0" smtClean="0"/>
              <a:t>- Ayak yere basınca yukarıdan gelen basınç taban yastığını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  sıkıştırarak yayar ve </a:t>
            </a:r>
            <a:r>
              <a:rPr lang="tr-TR" sz="1700" dirty="0" err="1" smtClean="0"/>
              <a:t>cartilago</a:t>
            </a:r>
            <a:r>
              <a:rPr lang="tr-TR" sz="1700" dirty="0" smtClean="0"/>
              <a:t> </a:t>
            </a:r>
            <a:r>
              <a:rPr lang="tr-TR" sz="1700" dirty="0" err="1" smtClean="0"/>
              <a:t>unguleaları</a:t>
            </a:r>
            <a:r>
              <a:rPr lang="tr-TR" sz="1700" dirty="0" smtClean="0"/>
              <a:t> yanlara iter. </a:t>
            </a:r>
          </a:p>
          <a:p>
            <a:pPr>
              <a:lnSpc>
                <a:spcPts val="2500"/>
              </a:lnSpc>
            </a:pPr>
            <a:r>
              <a:rPr lang="tr-TR" sz="1700" dirty="0"/>
              <a:t> </a:t>
            </a:r>
            <a:r>
              <a:rPr lang="tr-TR" sz="1700" dirty="0" smtClean="0"/>
              <a:t> </a:t>
            </a:r>
            <a:r>
              <a:rPr lang="tr-TR" sz="1700" dirty="0" err="1" smtClean="0"/>
              <a:t>Cartilago</a:t>
            </a:r>
            <a:r>
              <a:rPr lang="tr-TR" sz="1700" dirty="0" smtClean="0"/>
              <a:t> </a:t>
            </a:r>
            <a:r>
              <a:rPr lang="tr-TR" sz="1700" dirty="0" err="1" smtClean="0"/>
              <a:t>ungulealar</a:t>
            </a:r>
            <a:r>
              <a:rPr lang="tr-TR" sz="1700" dirty="0" smtClean="0"/>
              <a:t> da ökçeleri yanlara iter ve ayağa </a:t>
            </a:r>
          </a:p>
          <a:p>
            <a:pPr>
              <a:lnSpc>
                <a:spcPts val="2500"/>
              </a:lnSpc>
            </a:pPr>
            <a:r>
              <a:rPr lang="tr-TR" sz="1700" dirty="0"/>
              <a:t> </a:t>
            </a:r>
            <a:r>
              <a:rPr lang="tr-TR" sz="1700" dirty="0" smtClean="0"/>
              <a:t> binen yüksek basınç </a:t>
            </a:r>
            <a:r>
              <a:rPr lang="tr-TR" sz="1700" dirty="0"/>
              <a:t>ağrı </a:t>
            </a:r>
            <a:r>
              <a:rPr lang="tr-TR" sz="1700" dirty="0" smtClean="0"/>
              <a:t>duymadan </a:t>
            </a:r>
            <a:r>
              <a:rPr lang="tr-TR" sz="1700" dirty="0" err="1"/>
              <a:t>absorbe</a:t>
            </a:r>
            <a:r>
              <a:rPr lang="tr-TR" sz="1700" dirty="0"/>
              <a:t> </a:t>
            </a:r>
            <a:r>
              <a:rPr lang="tr-TR" sz="1700" dirty="0" smtClean="0"/>
              <a:t>edilir.</a:t>
            </a:r>
            <a:r>
              <a:rPr lang="tr-TR" dirty="0" smtClean="0"/>
              <a:t>     </a:t>
            </a:r>
            <a:endParaRPr lang="tr-TR" dirty="0"/>
          </a:p>
        </p:txBody>
      </p:sp>
      <p:sp>
        <p:nvSpPr>
          <p:cNvPr id="2" name="Metin kutusu 1"/>
          <p:cNvSpPr txBox="1"/>
          <p:nvPr/>
        </p:nvSpPr>
        <p:spPr>
          <a:xfrm>
            <a:off x="607871" y="717445"/>
            <a:ext cx="4756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2- </a:t>
            </a:r>
            <a:r>
              <a:rPr lang="tr-TR" sz="2400" b="1" dirty="0" err="1" smtClean="0">
                <a:solidFill>
                  <a:srgbClr val="FF0000"/>
                </a:solidFill>
              </a:rPr>
              <a:t>Pulvinus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Subcutaneus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tr-TR" sz="2400" b="1" dirty="0" smtClean="0">
                <a:solidFill>
                  <a:srgbClr val="FF0000"/>
                </a:solidFill>
              </a:rPr>
              <a:t>(</a:t>
            </a:r>
            <a:r>
              <a:rPr lang="tr-TR" sz="2400" b="1" dirty="0" err="1" smtClean="0">
                <a:solidFill>
                  <a:srgbClr val="FF0000"/>
                </a:solidFill>
              </a:rPr>
              <a:t>Pulvinus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digitalis</a:t>
            </a:r>
            <a:r>
              <a:rPr lang="tr-TR" sz="2400" b="1" dirty="0" smtClean="0">
                <a:solidFill>
                  <a:srgbClr val="FF0000"/>
                </a:solidFill>
              </a:rPr>
              <a:t> – </a:t>
            </a:r>
            <a:r>
              <a:rPr lang="tr-TR" sz="2400" b="1" dirty="0" err="1" smtClean="0">
                <a:solidFill>
                  <a:srgbClr val="FF0000"/>
                </a:solidFill>
              </a:rPr>
              <a:t>Digital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cushion</a:t>
            </a:r>
            <a:r>
              <a:rPr lang="tr-TR" sz="2400" b="1" dirty="0" smtClean="0">
                <a:solidFill>
                  <a:srgbClr val="FF0000"/>
                </a:solidFill>
              </a:rPr>
              <a:t>) </a:t>
            </a:r>
          </a:p>
          <a:p>
            <a:r>
              <a:rPr lang="tr-TR" sz="2400" b="1" dirty="0" smtClean="0">
                <a:solidFill>
                  <a:srgbClr val="FF0000"/>
                </a:solidFill>
              </a:rPr>
              <a:t>(Taban Yastığı; Çatal – Ökçe Yastığı)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r="2611" b="50684"/>
          <a:stretch/>
        </p:blipFill>
        <p:spPr>
          <a:xfrm>
            <a:off x="6227045" y="537210"/>
            <a:ext cx="4059955" cy="2868930"/>
          </a:xfrm>
          <a:prstGeom prst="rect">
            <a:avLst/>
          </a:prstGeom>
        </p:spPr>
      </p:pic>
      <p:sp>
        <p:nvSpPr>
          <p:cNvPr id="9" name="AutoShape 2" descr="a ) Equine foot specimen sagittal section with hoof capsule removed.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2" descr="Assessing the Horse, Ho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AutoShape 4" descr="https://static.wixstatic.com/media/bf4c99_408744e068514fac8daab7640d24eb1d~mv2.png/v1/fill/w_740,h_429,al_c,q_90,usm_0.66_1.00_0.01/bf4c99_408744e068514fac8daab7640d24eb1d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940" y="3817620"/>
            <a:ext cx="3434485" cy="2891790"/>
          </a:xfrm>
          <a:prstGeom prst="rect">
            <a:avLst/>
          </a:prstGeom>
        </p:spPr>
      </p:pic>
      <p:sp>
        <p:nvSpPr>
          <p:cNvPr id="12" name="Yuvarlatılmış Dikdörtgen 11"/>
          <p:cNvSpPr/>
          <p:nvPr/>
        </p:nvSpPr>
        <p:spPr>
          <a:xfrm>
            <a:off x="6229350" y="3783330"/>
            <a:ext cx="3977640" cy="295101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/>
          <p:cNvSpPr/>
          <p:nvPr/>
        </p:nvSpPr>
        <p:spPr>
          <a:xfrm>
            <a:off x="6217920" y="365759"/>
            <a:ext cx="3977640" cy="3257551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751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645" t="4455" r="52637" b="1864"/>
          <a:stretch/>
        </p:blipFill>
        <p:spPr>
          <a:xfrm>
            <a:off x="6693785" y="339781"/>
            <a:ext cx="3405140" cy="6292735"/>
          </a:xfrm>
          <a:prstGeom prst="rect">
            <a:avLst/>
          </a:prstGeom>
          <a:ln>
            <a:noFill/>
          </a:ln>
        </p:spPr>
      </p:pic>
      <p:sp>
        <p:nvSpPr>
          <p:cNvPr id="7" name="Dikdörtgen 6"/>
          <p:cNvSpPr/>
          <p:nvPr/>
        </p:nvSpPr>
        <p:spPr>
          <a:xfrm>
            <a:off x="6865273" y="364719"/>
            <a:ext cx="756458" cy="307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7023214" y="2401337"/>
            <a:ext cx="1363288" cy="465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6965025" y="4554334"/>
            <a:ext cx="1413164" cy="241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47782" y="687186"/>
            <a:ext cx="6533804" cy="243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tr-TR" sz="1600" dirty="0" smtClean="0"/>
              <a:t>- Bacaklardaki </a:t>
            </a:r>
            <a:r>
              <a:rPr lang="tr-TR" sz="1600" dirty="0" err="1" smtClean="0"/>
              <a:t>median</a:t>
            </a:r>
            <a:r>
              <a:rPr lang="tr-TR" sz="1600" dirty="0" smtClean="0"/>
              <a:t> sinirden (n. </a:t>
            </a:r>
            <a:r>
              <a:rPr lang="tr-TR" sz="1600" dirty="0" err="1" smtClean="0"/>
              <a:t>tibialis</a:t>
            </a:r>
            <a:r>
              <a:rPr lang="tr-TR" sz="1600" dirty="0" smtClean="0"/>
              <a:t>) köken alırlar. </a:t>
            </a:r>
          </a:p>
          <a:p>
            <a:pPr>
              <a:lnSpc>
                <a:spcPts val="2300"/>
              </a:lnSpc>
            </a:pPr>
            <a:r>
              <a:rPr lang="tr-TR" sz="1600" dirty="0" smtClean="0"/>
              <a:t>- N. </a:t>
            </a:r>
            <a:r>
              <a:rPr lang="tr-TR" sz="1600" dirty="0" err="1" smtClean="0"/>
              <a:t>medianus</a:t>
            </a:r>
            <a:r>
              <a:rPr lang="tr-TR" sz="1600" dirty="0" smtClean="0"/>
              <a:t> ikiye ayrılarak n. </a:t>
            </a:r>
            <a:r>
              <a:rPr lang="tr-TR" sz="1600" dirty="0" err="1" smtClean="0"/>
              <a:t>palmaris</a:t>
            </a:r>
            <a:r>
              <a:rPr lang="tr-TR" sz="1600" dirty="0" smtClean="0"/>
              <a:t> </a:t>
            </a:r>
            <a:r>
              <a:rPr lang="tr-TR" sz="1600" dirty="0" err="1" smtClean="0"/>
              <a:t>medialis</a:t>
            </a:r>
            <a:r>
              <a:rPr lang="tr-TR" sz="1600" dirty="0" smtClean="0"/>
              <a:t> (kalın) ve </a:t>
            </a:r>
          </a:p>
          <a:p>
            <a:pPr>
              <a:lnSpc>
                <a:spcPts val="2300"/>
              </a:lnSpc>
            </a:pPr>
            <a:r>
              <a:rPr lang="tr-TR" sz="1600" dirty="0" smtClean="0"/>
              <a:t>   </a:t>
            </a:r>
            <a:r>
              <a:rPr lang="tr-TR" sz="1600" dirty="0" err="1" smtClean="0"/>
              <a:t>lateralisi</a:t>
            </a:r>
            <a:r>
              <a:rPr lang="tr-TR" sz="1600" dirty="0" smtClean="0"/>
              <a:t> (ince) oluşturur.</a:t>
            </a:r>
          </a:p>
          <a:p>
            <a:pPr>
              <a:lnSpc>
                <a:spcPts val="2300"/>
              </a:lnSpc>
            </a:pPr>
            <a:r>
              <a:rPr lang="tr-TR" sz="1600" dirty="0" smtClean="0"/>
              <a:t>- N. </a:t>
            </a:r>
            <a:r>
              <a:rPr lang="tr-TR" sz="1600" dirty="0" err="1" smtClean="0"/>
              <a:t>palmaris</a:t>
            </a:r>
            <a:r>
              <a:rPr lang="tr-TR" sz="1600" dirty="0" smtClean="0"/>
              <a:t> </a:t>
            </a:r>
            <a:r>
              <a:rPr lang="tr-TR" sz="1600" dirty="0" err="1" smtClean="0"/>
              <a:t>medialis</a:t>
            </a:r>
            <a:r>
              <a:rPr lang="tr-TR" sz="1600" dirty="0" smtClean="0"/>
              <a:t>, topuk eklemi hizasında kollara ayrılarak </a:t>
            </a:r>
          </a:p>
          <a:p>
            <a:pPr>
              <a:lnSpc>
                <a:spcPts val="2300"/>
              </a:lnSpc>
            </a:pPr>
            <a:r>
              <a:rPr lang="tr-TR" sz="1600" dirty="0"/>
              <a:t> </a:t>
            </a:r>
            <a:r>
              <a:rPr lang="tr-TR" sz="1600" dirty="0" smtClean="0"/>
              <a:t> n. </a:t>
            </a:r>
            <a:r>
              <a:rPr lang="tr-TR" sz="1600" dirty="0" err="1" smtClean="0"/>
              <a:t>dig</a:t>
            </a:r>
            <a:r>
              <a:rPr lang="tr-TR" sz="1600" dirty="0" smtClean="0"/>
              <a:t>. </a:t>
            </a:r>
            <a:r>
              <a:rPr lang="tr-TR" sz="1600" dirty="0" err="1" smtClean="0"/>
              <a:t>medialis</a:t>
            </a:r>
            <a:r>
              <a:rPr lang="tr-TR" sz="1600" dirty="0" smtClean="0"/>
              <a:t> (</a:t>
            </a:r>
            <a:r>
              <a:rPr lang="tr-TR" sz="1600" dirty="0" err="1" smtClean="0"/>
              <a:t>ramus</a:t>
            </a:r>
            <a:r>
              <a:rPr lang="tr-TR" sz="1600" dirty="0" smtClean="0"/>
              <a:t> </a:t>
            </a:r>
            <a:r>
              <a:rPr lang="tr-TR" sz="1600" dirty="0" err="1" smtClean="0"/>
              <a:t>volaris</a:t>
            </a:r>
            <a:r>
              <a:rPr lang="tr-TR" sz="1600" dirty="0" smtClean="0"/>
              <a:t>) ve </a:t>
            </a:r>
            <a:r>
              <a:rPr lang="tr-TR" sz="1600" dirty="0" err="1" smtClean="0"/>
              <a:t>lateralisi</a:t>
            </a:r>
            <a:r>
              <a:rPr lang="tr-TR" sz="1600" dirty="0" smtClean="0"/>
              <a:t> (</a:t>
            </a:r>
            <a:r>
              <a:rPr lang="tr-TR" sz="1600" dirty="0" err="1" smtClean="0"/>
              <a:t>ramus</a:t>
            </a:r>
            <a:r>
              <a:rPr lang="tr-TR" sz="1600" dirty="0" smtClean="0"/>
              <a:t> </a:t>
            </a:r>
            <a:r>
              <a:rPr lang="tr-TR" sz="1600" dirty="0" err="1" smtClean="0"/>
              <a:t>dorsalis</a:t>
            </a:r>
            <a:r>
              <a:rPr lang="tr-TR" sz="1600" dirty="0" smtClean="0"/>
              <a:t>) oluşturur.  </a:t>
            </a:r>
          </a:p>
          <a:p>
            <a:pPr>
              <a:lnSpc>
                <a:spcPts val="2300"/>
              </a:lnSpc>
            </a:pPr>
            <a:r>
              <a:rPr lang="tr-TR" sz="1600" dirty="0" smtClean="0"/>
              <a:t>- N. </a:t>
            </a:r>
            <a:r>
              <a:rPr lang="tr-TR" sz="1600" dirty="0" err="1" smtClean="0"/>
              <a:t>dig</a:t>
            </a:r>
            <a:r>
              <a:rPr lang="tr-TR" sz="1600" dirty="0" smtClean="0"/>
              <a:t>. </a:t>
            </a:r>
            <a:r>
              <a:rPr lang="tr-TR" sz="1600" dirty="0" err="1" smtClean="0"/>
              <a:t>medialis</a:t>
            </a:r>
            <a:r>
              <a:rPr lang="tr-TR" sz="1600" dirty="0" smtClean="0"/>
              <a:t> daha ince kollara ayrılarak </a:t>
            </a:r>
            <a:r>
              <a:rPr lang="tr-TR" sz="1600" dirty="0" err="1" smtClean="0"/>
              <a:t>corium</a:t>
            </a:r>
            <a:r>
              <a:rPr lang="tr-TR" sz="1600" dirty="0" smtClean="0"/>
              <a:t> </a:t>
            </a:r>
            <a:r>
              <a:rPr lang="tr-TR" sz="1600" dirty="0" err="1" smtClean="0"/>
              <a:t>ungulae</a:t>
            </a:r>
            <a:r>
              <a:rPr lang="tr-TR" sz="1600" dirty="0" smtClean="0"/>
              <a:t> ve </a:t>
            </a:r>
            <a:r>
              <a:rPr lang="tr-TR" sz="1600" dirty="0" err="1" smtClean="0"/>
              <a:t>distal</a:t>
            </a:r>
            <a:endParaRPr lang="tr-TR" sz="1600" dirty="0" smtClean="0"/>
          </a:p>
          <a:p>
            <a:pPr>
              <a:lnSpc>
                <a:spcPts val="2300"/>
              </a:lnSpc>
            </a:pPr>
            <a:r>
              <a:rPr lang="tr-TR" sz="1600" dirty="0" smtClean="0"/>
              <a:t>  </a:t>
            </a:r>
            <a:r>
              <a:rPr lang="tr-TR" sz="1600" dirty="0" err="1" smtClean="0"/>
              <a:t>phalanxın</a:t>
            </a:r>
            <a:r>
              <a:rPr lang="tr-TR" sz="1600" dirty="0" smtClean="0"/>
              <a:t> arka yüzüne yayılır.</a:t>
            </a:r>
          </a:p>
          <a:p>
            <a:pPr>
              <a:lnSpc>
                <a:spcPts val="2300"/>
              </a:lnSpc>
            </a:pPr>
            <a:r>
              <a:rPr lang="tr-TR" sz="1600" dirty="0" smtClean="0"/>
              <a:t>- N. </a:t>
            </a:r>
            <a:r>
              <a:rPr lang="tr-TR" sz="1600" dirty="0" err="1" smtClean="0"/>
              <a:t>dig</a:t>
            </a:r>
            <a:r>
              <a:rPr lang="tr-TR" sz="1600" dirty="0" smtClean="0"/>
              <a:t>. </a:t>
            </a:r>
            <a:r>
              <a:rPr lang="tr-TR" sz="1600" dirty="0" err="1" smtClean="0"/>
              <a:t>lateralis</a:t>
            </a:r>
            <a:r>
              <a:rPr lang="tr-TR" sz="1600" dirty="0" smtClean="0"/>
              <a:t> ise </a:t>
            </a:r>
            <a:r>
              <a:rPr lang="tr-TR" sz="1600" dirty="0" err="1" smtClean="0"/>
              <a:t>phalanxların</a:t>
            </a:r>
            <a:r>
              <a:rPr lang="tr-TR" sz="1600" dirty="0" smtClean="0"/>
              <a:t> ön yüz derisi ve </a:t>
            </a:r>
            <a:r>
              <a:rPr lang="tr-TR" sz="1600" dirty="0" err="1" smtClean="0"/>
              <a:t>corium</a:t>
            </a:r>
            <a:r>
              <a:rPr lang="tr-TR" sz="1600" dirty="0" smtClean="0"/>
              <a:t> </a:t>
            </a:r>
            <a:r>
              <a:rPr lang="tr-TR" sz="1600" dirty="0" err="1" smtClean="0"/>
              <a:t>coronariuma</a:t>
            </a:r>
            <a:r>
              <a:rPr lang="tr-TR" sz="1600" dirty="0" smtClean="0"/>
              <a:t> yayılır. </a:t>
            </a:r>
            <a:endParaRPr lang="tr-TR" sz="16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590204" y="166255"/>
            <a:ext cx="2419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Ayağın Sinirleri</a:t>
            </a:r>
            <a:endParaRPr lang="tr-TR" sz="2800" b="1" dirty="0">
              <a:solidFill>
                <a:srgbClr val="FF0000"/>
              </a:solidFill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00" y="3396351"/>
            <a:ext cx="3377478" cy="3209235"/>
          </a:xfrm>
          <a:prstGeom prst="rect">
            <a:avLst/>
          </a:prstGeom>
          <a:ln>
            <a:noFill/>
          </a:ln>
        </p:spPr>
      </p:pic>
      <p:sp>
        <p:nvSpPr>
          <p:cNvPr id="10" name="Yuvarlatılmış Dikdörtgen 9"/>
          <p:cNvSpPr/>
          <p:nvPr/>
        </p:nvSpPr>
        <p:spPr>
          <a:xfrm>
            <a:off x="468631" y="3177540"/>
            <a:ext cx="3863340" cy="3543300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/>
          <p:cNvSpPr/>
          <p:nvPr/>
        </p:nvSpPr>
        <p:spPr>
          <a:xfrm>
            <a:off x="6629400" y="274320"/>
            <a:ext cx="3515239" cy="6366510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49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16379" y="764777"/>
            <a:ext cx="574409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At ayaktayken ve yürürken dengesini sağlamak için bastığı zemini hissetmelidir. Bunun için ayak </a:t>
            </a:r>
            <a:r>
              <a:rPr lang="tr-TR" dirty="0" err="1" smtClean="0"/>
              <a:t>dermisi</a:t>
            </a:r>
            <a:r>
              <a:rPr lang="tr-TR" dirty="0" smtClean="0"/>
              <a:t>, deri </a:t>
            </a:r>
            <a:r>
              <a:rPr lang="tr-TR" dirty="0"/>
              <a:t>altı </a:t>
            </a:r>
            <a:r>
              <a:rPr lang="tr-TR" dirty="0" smtClean="0"/>
              <a:t>doku, yumuşak ökçeler ve </a:t>
            </a:r>
            <a:r>
              <a:rPr lang="tr-TR" dirty="0"/>
              <a:t>dijital </a:t>
            </a:r>
            <a:r>
              <a:rPr lang="tr-TR" dirty="0" smtClean="0"/>
              <a:t>yastık </a:t>
            </a:r>
            <a:r>
              <a:rPr lang="tr-TR" dirty="0"/>
              <a:t>altında </a:t>
            </a:r>
            <a:r>
              <a:rPr lang="tr-TR" dirty="0" smtClean="0"/>
              <a:t>yoğun </a:t>
            </a:r>
            <a:r>
              <a:rPr lang="tr-TR" dirty="0"/>
              <a:t>duyusal </a:t>
            </a:r>
            <a:r>
              <a:rPr lang="tr-TR" dirty="0" smtClean="0"/>
              <a:t>reseptörler bulunur. Bu </a:t>
            </a:r>
            <a:r>
              <a:rPr lang="tr-TR" dirty="0"/>
              <a:t>reseptörler, </a:t>
            </a:r>
            <a:r>
              <a:rPr lang="tr-TR" dirty="0" smtClean="0"/>
              <a:t>zemindeki ve ayaktaki değişimleri algılayarak ayağın yere daha uygun basması için gerekli </a:t>
            </a:r>
            <a:r>
              <a:rPr lang="tr-TR" dirty="0" err="1" smtClean="0"/>
              <a:t>omirlik</a:t>
            </a:r>
            <a:r>
              <a:rPr lang="tr-TR" dirty="0" smtClean="0"/>
              <a:t> refleks mekanizmasını uyarır. </a:t>
            </a:r>
          </a:p>
          <a:p>
            <a:r>
              <a:rPr lang="tr-TR" dirty="0"/>
              <a:t>Omurilik, hareket sırasında </a:t>
            </a:r>
            <a:r>
              <a:rPr lang="tr-TR" dirty="0" smtClean="0"/>
              <a:t>kas ve </a:t>
            </a:r>
            <a:r>
              <a:rPr lang="tr-TR" dirty="0" err="1" smtClean="0"/>
              <a:t>tendonların</a:t>
            </a:r>
            <a:r>
              <a:rPr lang="tr-TR" dirty="0" smtClean="0"/>
              <a:t> ne </a:t>
            </a:r>
            <a:r>
              <a:rPr lang="tr-TR" dirty="0"/>
              <a:t>kadar </a:t>
            </a:r>
            <a:r>
              <a:rPr lang="tr-TR" dirty="0" smtClean="0"/>
              <a:t>esneyip uzatılacağını ve kasılma için </a:t>
            </a:r>
            <a:r>
              <a:rPr lang="tr-TR" dirty="0"/>
              <a:t>ne kadar kuvvet gerektiğini bildirir. </a:t>
            </a:r>
            <a:endParaRPr lang="tr-TR" dirty="0" smtClean="0"/>
          </a:p>
          <a:p>
            <a:endParaRPr lang="tr-TR" dirty="0"/>
          </a:p>
          <a:p>
            <a:r>
              <a:rPr lang="tr-TR" dirty="0">
                <a:solidFill>
                  <a:srgbClr val="FF0000"/>
                </a:solidFill>
              </a:rPr>
              <a:t>1- </a:t>
            </a:r>
            <a:r>
              <a:rPr lang="tr-TR" dirty="0" err="1">
                <a:solidFill>
                  <a:srgbClr val="FF0000"/>
                </a:solidFill>
              </a:rPr>
              <a:t>Pacinian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korpuskülleri</a:t>
            </a:r>
            <a:r>
              <a:rPr lang="tr-TR" dirty="0">
                <a:solidFill>
                  <a:srgbClr val="FF0000"/>
                </a:solidFill>
              </a:rPr>
              <a:t>: 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Yalnızca </a:t>
            </a:r>
            <a:r>
              <a:rPr lang="tr-TR" dirty="0"/>
              <a:t>hızlı duyusal uyarıları algılayan büyük reseptörlerdir (ayak hızla yere çarptığında). Alınan uyarı </a:t>
            </a:r>
            <a:r>
              <a:rPr lang="tr-TR" dirty="0" err="1"/>
              <a:t>miyelinli</a:t>
            </a:r>
            <a:r>
              <a:rPr lang="tr-TR" dirty="0"/>
              <a:t> sinir lifleri vasıtasıyla omurilik ve </a:t>
            </a:r>
            <a:r>
              <a:rPr lang="tr-TR" dirty="0" err="1"/>
              <a:t>MSS’e</a:t>
            </a:r>
            <a:r>
              <a:rPr lang="tr-TR" dirty="0"/>
              <a:t> iletilir.  </a:t>
            </a:r>
            <a:r>
              <a:rPr lang="tr-TR" dirty="0" err="1"/>
              <a:t>Solea</a:t>
            </a:r>
            <a:r>
              <a:rPr lang="tr-TR" dirty="0"/>
              <a:t> </a:t>
            </a:r>
            <a:r>
              <a:rPr lang="tr-TR" dirty="0" err="1"/>
              <a:t>dermisinden</a:t>
            </a:r>
            <a:r>
              <a:rPr lang="tr-TR" dirty="0"/>
              <a:t> taban yastığına kadarki alanlarda gösterilmiştir.</a:t>
            </a:r>
          </a:p>
          <a:p>
            <a:r>
              <a:rPr lang="tr-TR" dirty="0">
                <a:solidFill>
                  <a:srgbClr val="FF0000"/>
                </a:solidFill>
              </a:rPr>
              <a:t>2- Küçük duysal reseptörler: </a:t>
            </a:r>
            <a:r>
              <a:rPr lang="tr-TR" dirty="0" err="1" smtClean="0"/>
              <a:t>Pacinian</a:t>
            </a:r>
            <a:r>
              <a:rPr lang="tr-TR" dirty="0" smtClean="0"/>
              <a:t> </a:t>
            </a:r>
            <a:r>
              <a:rPr lang="tr-TR" dirty="0"/>
              <a:t>reseptörlerine </a:t>
            </a:r>
            <a:r>
              <a:rPr lang="tr-TR" dirty="0" smtClean="0"/>
              <a:t>benzer, </a:t>
            </a:r>
            <a:r>
              <a:rPr lang="tr-TR" dirty="0"/>
              <a:t>fakat iletim hızları daha düşük ve hareket durduktan sonra uyarıma devam etmezler.  </a:t>
            </a:r>
          </a:p>
          <a:p>
            <a:r>
              <a:rPr lang="tr-TR" dirty="0">
                <a:solidFill>
                  <a:srgbClr val="FF0000"/>
                </a:solidFill>
              </a:rPr>
              <a:t>3- </a:t>
            </a:r>
            <a:r>
              <a:rPr lang="tr-TR" dirty="0" err="1">
                <a:solidFill>
                  <a:srgbClr val="FF0000"/>
                </a:solidFill>
              </a:rPr>
              <a:t>Ruffini</a:t>
            </a:r>
            <a:r>
              <a:rPr lang="tr-TR" dirty="0">
                <a:solidFill>
                  <a:srgbClr val="FF0000"/>
                </a:solidFill>
              </a:rPr>
              <a:t> uçları: </a:t>
            </a:r>
            <a:r>
              <a:rPr lang="tr-TR" dirty="0" smtClean="0"/>
              <a:t>Bağ </a:t>
            </a:r>
            <a:r>
              <a:rPr lang="tr-TR" dirty="0"/>
              <a:t>dokunun </a:t>
            </a:r>
            <a:r>
              <a:rPr lang="tr-TR" dirty="0" smtClean="0"/>
              <a:t>gerilmesiyle oluşan uyarıları </a:t>
            </a:r>
            <a:r>
              <a:rPr lang="tr-TR" dirty="0" err="1" smtClean="0"/>
              <a:t>miyelinsiz</a:t>
            </a:r>
            <a:r>
              <a:rPr lang="tr-TR" dirty="0" smtClean="0"/>
              <a:t> nöronlarla (</a:t>
            </a:r>
            <a:r>
              <a:rPr lang="tr-TR" dirty="0"/>
              <a:t>yavaş) </a:t>
            </a:r>
            <a:r>
              <a:rPr lang="tr-TR" dirty="0" smtClean="0"/>
              <a:t>omurilik ve </a:t>
            </a:r>
            <a:r>
              <a:rPr lang="tr-TR" dirty="0" err="1"/>
              <a:t>MSS’e</a:t>
            </a:r>
            <a:r>
              <a:rPr lang="tr-TR" dirty="0"/>
              <a:t> </a:t>
            </a:r>
            <a:r>
              <a:rPr lang="tr-TR" dirty="0" smtClean="0"/>
              <a:t>iletirler </a:t>
            </a:r>
            <a:endParaRPr lang="tr-TR" dirty="0"/>
          </a:p>
          <a:p>
            <a:r>
              <a:rPr lang="tr-TR" dirty="0">
                <a:solidFill>
                  <a:srgbClr val="FF0000"/>
                </a:solidFill>
              </a:rPr>
              <a:t>4- Serbest sinir sonlanmaları: </a:t>
            </a:r>
            <a:r>
              <a:rPr lang="tr-TR" dirty="0" smtClean="0"/>
              <a:t>Ağrıya </a:t>
            </a:r>
            <a:r>
              <a:rPr lang="tr-TR" dirty="0"/>
              <a:t>duyarlı reseptörlerdir. </a:t>
            </a:r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556" y="3882044"/>
            <a:ext cx="4185407" cy="2610196"/>
          </a:xfrm>
          <a:prstGeom prst="rect">
            <a:avLst/>
          </a:prstGeom>
          <a:ln>
            <a:noFill/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4" t="4849" r="21887" b="74667"/>
          <a:stretch/>
        </p:blipFill>
        <p:spPr>
          <a:xfrm>
            <a:off x="5926975" y="1105589"/>
            <a:ext cx="4181303" cy="2078183"/>
          </a:xfrm>
          <a:prstGeom prst="rect">
            <a:avLst/>
          </a:prstGeom>
          <a:ln>
            <a:noFill/>
          </a:ln>
        </p:spPr>
      </p:pic>
      <p:sp>
        <p:nvSpPr>
          <p:cNvPr id="6" name="Metin kutusu 5"/>
          <p:cNvSpPr txBox="1"/>
          <p:nvPr/>
        </p:nvSpPr>
        <p:spPr>
          <a:xfrm>
            <a:off x="199505" y="174567"/>
            <a:ext cx="4899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Ayakta Uyarım ve Duysal Reseptörler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5817870" y="925830"/>
            <a:ext cx="4315339" cy="2526030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5829300" y="3623310"/>
            <a:ext cx="4338199" cy="2983230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62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53043" y="732559"/>
            <a:ext cx="237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Ayağın Damarları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167293" y="1356015"/>
            <a:ext cx="100241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Ayaklar </a:t>
            </a:r>
            <a:r>
              <a:rPr lang="tr-TR" dirty="0"/>
              <a:t>a. </a:t>
            </a:r>
            <a:r>
              <a:rPr lang="tr-TR" dirty="0" err="1"/>
              <a:t>digitalis</a:t>
            </a:r>
            <a:r>
              <a:rPr lang="tr-TR" dirty="0"/>
              <a:t> </a:t>
            </a:r>
            <a:r>
              <a:rPr lang="tr-TR" dirty="0" err="1"/>
              <a:t>medialis</a:t>
            </a:r>
            <a:r>
              <a:rPr lang="tr-TR" dirty="0"/>
              <a:t> ve a. </a:t>
            </a:r>
            <a:r>
              <a:rPr lang="tr-TR" dirty="0" err="1"/>
              <a:t>digitalis</a:t>
            </a:r>
            <a:r>
              <a:rPr lang="tr-TR" dirty="0"/>
              <a:t> </a:t>
            </a:r>
            <a:r>
              <a:rPr lang="tr-TR" dirty="0" err="1" smtClean="0"/>
              <a:t>lateralis</a:t>
            </a:r>
            <a:r>
              <a:rPr lang="tr-TR" dirty="0" smtClean="0"/>
              <a:t> ile beslenir.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A. </a:t>
            </a:r>
            <a:r>
              <a:rPr lang="tr-TR" dirty="0" err="1" smtClean="0"/>
              <a:t>dig</a:t>
            </a:r>
            <a:r>
              <a:rPr lang="tr-TR" dirty="0" smtClean="0"/>
              <a:t>. </a:t>
            </a:r>
            <a:r>
              <a:rPr lang="tr-TR" dirty="0" err="1" smtClean="0"/>
              <a:t>med</a:t>
            </a:r>
            <a:r>
              <a:rPr lang="tr-TR" dirty="0" smtClean="0"/>
              <a:t> ve </a:t>
            </a:r>
            <a:r>
              <a:rPr lang="tr-TR" dirty="0" err="1" smtClean="0"/>
              <a:t>lat.</a:t>
            </a:r>
            <a:r>
              <a:rPr lang="tr-TR" dirty="0" smtClean="0"/>
              <a:t>, </a:t>
            </a:r>
            <a:r>
              <a:rPr lang="tr-TR" dirty="0" err="1" smtClean="0"/>
              <a:t>phalanx</a:t>
            </a:r>
            <a:r>
              <a:rPr lang="tr-TR" dirty="0" smtClean="0"/>
              <a:t> </a:t>
            </a:r>
            <a:r>
              <a:rPr lang="tr-TR" dirty="0" err="1" smtClean="0"/>
              <a:t>media</a:t>
            </a:r>
            <a:r>
              <a:rPr lang="tr-TR" dirty="0" smtClean="0"/>
              <a:t> ortasına gelince </a:t>
            </a:r>
            <a:r>
              <a:rPr lang="tr-TR" dirty="0" err="1"/>
              <a:t>proksimal</a:t>
            </a:r>
            <a:r>
              <a:rPr lang="tr-TR" dirty="0"/>
              <a:t> ve </a:t>
            </a:r>
            <a:r>
              <a:rPr lang="tr-TR" dirty="0" err="1"/>
              <a:t>distal</a:t>
            </a:r>
            <a:r>
              <a:rPr lang="tr-TR" dirty="0"/>
              <a:t> kollara ayrılır. </a:t>
            </a:r>
            <a:endParaRPr lang="tr-T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 smtClean="0"/>
              <a:t>Proximal</a:t>
            </a:r>
            <a:r>
              <a:rPr lang="tr-TR" dirty="0" smtClean="0"/>
              <a:t> </a:t>
            </a:r>
            <a:r>
              <a:rPr lang="tr-TR" dirty="0"/>
              <a:t>kollar </a:t>
            </a:r>
            <a:r>
              <a:rPr lang="tr-TR" dirty="0" err="1"/>
              <a:t>corium</a:t>
            </a:r>
            <a:r>
              <a:rPr lang="tr-TR" dirty="0"/>
              <a:t> </a:t>
            </a:r>
            <a:r>
              <a:rPr lang="tr-TR" dirty="0" err="1"/>
              <a:t>coranariumun</a:t>
            </a:r>
            <a:r>
              <a:rPr lang="tr-TR" dirty="0"/>
              <a:t> bir kısmı ve </a:t>
            </a:r>
            <a:r>
              <a:rPr lang="tr-TR" dirty="0" err="1"/>
              <a:t>corium</a:t>
            </a:r>
            <a:r>
              <a:rPr lang="tr-TR" dirty="0"/>
              <a:t> </a:t>
            </a:r>
            <a:r>
              <a:rPr lang="tr-TR" dirty="0" err="1"/>
              <a:t>parietaleyi</a:t>
            </a:r>
            <a:r>
              <a:rPr lang="tr-TR" dirty="0"/>
              <a:t> besleyen arterleri oluşturur</a:t>
            </a:r>
            <a:r>
              <a:rPr lang="tr-TR" dirty="0" smtClean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A</a:t>
            </a:r>
            <a:r>
              <a:rPr lang="tr-TR" dirty="0"/>
              <a:t>. </a:t>
            </a:r>
            <a:r>
              <a:rPr lang="tr-TR" dirty="0" err="1"/>
              <a:t>dig</a:t>
            </a:r>
            <a:r>
              <a:rPr lang="tr-TR" dirty="0"/>
              <a:t>. </a:t>
            </a:r>
            <a:r>
              <a:rPr lang="tr-TR" dirty="0" err="1" smtClean="0"/>
              <a:t>medialis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dirty="0" err="1" smtClean="0"/>
              <a:t>lateralisin</a:t>
            </a:r>
            <a:r>
              <a:rPr lang="tr-TR" dirty="0" smtClean="0"/>
              <a:t> </a:t>
            </a:r>
            <a:r>
              <a:rPr lang="tr-TR" dirty="0" err="1" smtClean="0"/>
              <a:t>distal</a:t>
            </a:r>
            <a:r>
              <a:rPr lang="tr-TR" dirty="0" smtClean="0"/>
              <a:t> kollarından bir </a:t>
            </a:r>
            <a:r>
              <a:rPr lang="tr-TR" dirty="0"/>
              <a:t>kısmı </a:t>
            </a:r>
            <a:r>
              <a:rPr lang="tr-TR" dirty="0" smtClean="0"/>
              <a:t>ökçe bölgesine doğru uzanırken diğerleri ise</a:t>
            </a:r>
            <a:endParaRPr lang="tr-T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yollarına davam ederek </a:t>
            </a:r>
            <a:r>
              <a:rPr lang="tr-TR" dirty="0" err="1" smtClean="0"/>
              <a:t>distal</a:t>
            </a:r>
            <a:r>
              <a:rPr lang="tr-TR" dirty="0" smtClean="0"/>
              <a:t> </a:t>
            </a:r>
            <a:r>
              <a:rPr lang="tr-TR" dirty="0" err="1"/>
              <a:t>phalanxın</a:t>
            </a:r>
            <a:r>
              <a:rPr lang="tr-TR" dirty="0"/>
              <a:t> </a:t>
            </a:r>
            <a:r>
              <a:rPr lang="tr-TR" dirty="0" err="1"/>
              <a:t>foramenleri</a:t>
            </a:r>
            <a:r>
              <a:rPr lang="tr-TR" dirty="0"/>
              <a:t> geçer ve birbirleriyle birleşerek </a:t>
            </a:r>
            <a:r>
              <a:rPr lang="tr-TR" b="1" dirty="0" smtClean="0"/>
              <a:t>terminal </a:t>
            </a:r>
            <a:r>
              <a:rPr lang="tr-TR" b="1" dirty="0"/>
              <a:t>kemeri </a:t>
            </a:r>
            <a:r>
              <a:rPr lang="tr-TR" dirty="0"/>
              <a:t>oluşturur</a:t>
            </a:r>
            <a:r>
              <a:rPr lang="tr-TR" dirty="0" smtClean="0"/>
              <a:t>. Terminal </a:t>
            </a:r>
            <a:r>
              <a:rPr lang="tr-TR" dirty="0"/>
              <a:t>kemerden ayrılan </a:t>
            </a:r>
            <a:r>
              <a:rPr lang="tr-TR" dirty="0" err="1"/>
              <a:t>distal</a:t>
            </a:r>
            <a:r>
              <a:rPr lang="tr-TR" dirty="0"/>
              <a:t> kollar </a:t>
            </a:r>
            <a:r>
              <a:rPr lang="tr-TR" dirty="0" err="1"/>
              <a:t>morgo</a:t>
            </a:r>
            <a:r>
              <a:rPr lang="tr-TR" dirty="0"/>
              <a:t> </a:t>
            </a:r>
            <a:r>
              <a:rPr lang="tr-TR" dirty="0" err="1"/>
              <a:t>solariste</a:t>
            </a:r>
            <a:r>
              <a:rPr lang="tr-TR" dirty="0"/>
              <a:t> a. </a:t>
            </a:r>
            <a:r>
              <a:rPr lang="tr-TR" dirty="0" err="1"/>
              <a:t>marginalisi</a:t>
            </a:r>
            <a:r>
              <a:rPr lang="tr-TR" dirty="0"/>
              <a:t> oluşturarak yukarı kıvrılır ve </a:t>
            </a:r>
            <a:r>
              <a:rPr lang="tr-TR" dirty="0" err="1" smtClean="0"/>
              <a:t>distal</a:t>
            </a:r>
            <a:r>
              <a:rPr lang="tr-TR" dirty="0" smtClean="0"/>
              <a:t> </a:t>
            </a:r>
            <a:r>
              <a:rPr lang="tr-TR" dirty="0" err="1"/>
              <a:t>phalanxın</a:t>
            </a:r>
            <a:r>
              <a:rPr lang="tr-TR" dirty="0"/>
              <a:t>  </a:t>
            </a:r>
            <a:r>
              <a:rPr lang="tr-TR" dirty="0" err="1"/>
              <a:t>pariatal</a:t>
            </a:r>
            <a:r>
              <a:rPr lang="tr-TR" dirty="0"/>
              <a:t> yüzündeki damarlarla birlikte </a:t>
            </a:r>
            <a:r>
              <a:rPr lang="tr-TR" b="1" dirty="0" err="1"/>
              <a:t>lamellar</a:t>
            </a:r>
            <a:r>
              <a:rPr lang="tr-TR" b="1" dirty="0"/>
              <a:t> </a:t>
            </a:r>
            <a:r>
              <a:rPr lang="tr-TR" b="1" dirty="0" err="1"/>
              <a:t>arterioller</a:t>
            </a:r>
            <a:r>
              <a:rPr lang="tr-TR" dirty="0" err="1"/>
              <a:t>i</a:t>
            </a:r>
            <a:r>
              <a:rPr lang="tr-TR" b="1" dirty="0"/>
              <a:t> </a:t>
            </a:r>
            <a:r>
              <a:rPr lang="tr-TR" dirty="0"/>
              <a:t>oluşturur.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A</a:t>
            </a:r>
            <a:r>
              <a:rPr lang="tr-TR" dirty="0"/>
              <a:t>. </a:t>
            </a:r>
            <a:r>
              <a:rPr lang="tr-TR" dirty="0" err="1"/>
              <a:t>dig</a:t>
            </a:r>
            <a:r>
              <a:rPr lang="tr-TR" dirty="0"/>
              <a:t>. </a:t>
            </a:r>
            <a:r>
              <a:rPr lang="tr-TR" dirty="0" err="1"/>
              <a:t>medialis</a:t>
            </a:r>
            <a:r>
              <a:rPr lang="tr-TR" dirty="0"/>
              <a:t> ve </a:t>
            </a:r>
            <a:r>
              <a:rPr lang="tr-TR" dirty="0" err="1"/>
              <a:t>lateralisin</a:t>
            </a:r>
            <a:r>
              <a:rPr lang="tr-TR" dirty="0"/>
              <a:t> </a:t>
            </a:r>
            <a:r>
              <a:rPr lang="tr-TR" dirty="0" err="1" smtClean="0"/>
              <a:t>distal</a:t>
            </a:r>
            <a:r>
              <a:rPr lang="tr-TR" dirty="0" smtClean="0"/>
              <a:t> kollarından </a:t>
            </a:r>
            <a:r>
              <a:rPr lang="tr-TR" dirty="0"/>
              <a:t>bir kısmı terminal arka </a:t>
            </a:r>
            <a:r>
              <a:rPr lang="tr-TR" dirty="0" smtClean="0"/>
              <a:t>varmadan </a:t>
            </a:r>
            <a:r>
              <a:rPr lang="tr-TR" dirty="0"/>
              <a:t>ayrılarak ökçe </a:t>
            </a:r>
            <a:r>
              <a:rPr lang="tr-TR" dirty="0" smtClean="0"/>
              <a:t>bölgesinde ayrılır ve </a:t>
            </a:r>
            <a:r>
              <a:rPr lang="tr-TR" dirty="0" err="1"/>
              <a:t>soleanın</a:t>
            </a:r>
            <a:r>
              <a:rPr lang="tr-TR" dirty="0"/>
              <a:t> </a:t>
            </a:r>
            <a:r>
              <a:rPr lang="tr-TR" dirty="0" err="1"/>
              <a:t>circumflex</a:t>
            </a:r>
            <a:r>
              <a:rPr lang="tr-TR" dirty="0"/>
              <a:t> </a:t>
            </a:r>
            <a:r>
              <a:rPr lang="tr-TR" dirty="0" err="1"/>
              <a:t>arterlerleriyle</a:t>
            </a:r>
            <a:r>
              <a:rPr lang="tr-TR" dirty="0"/>
              <a:t> </a:t>
            </a:r>
            <a:r>
              <a:rPr lang="tr-TR" dirty="0" err="1"/>
              <a:t>anostomoz</a:t>
            </a:r>
            <a:r>
              <a:rPr lang="tr-TR" dirty="0"/>
              <a:t> yaparlar. </a:t>
            </a:r>
            <a:r>
              <a:rPr lang="tr-TR" dirty="0" err="1"/>
              <a:t>Arteriovenöz</a:t>
            </a:r>
            <a:r>
              <a:rPr lang="tr-TR" dirty="0"/>
              <a:t> </a:t>
            </a:r>
            <a:r>
              <a:rPr lang="tr-TR" dirty="0" err="1"/>
              <a:t>anastomozlar</a:t>
            </a:r>
            <a:r>
              <a:rPr lang="tr-TR" dirty="0"/>
              <a:t> açıldıklarında kanın daha ileriki dokulara gidişini engelleyerek </a:t>
            </a:r>
            <a:r>
              <a:rPr lang="tr-TR" dirty="0" smtClean="0"/>
              <a:t>ısı </a:t>
            </a:r>
            <a:r>
              <a:rPr lang="tr-TR" dirty="0"/>
              <a:t>kaybını </a:t>
            </a:r>
            <a:r>
              <a:rPr lang="tr-TR" dirty="0" smtClean="0"/>
              <a:t>önlerler (</a:t>
            </a:r>
            <a:r>
              <a:rPr lang="tr-TR" dirty="0" err="1" smtClean="0"/>
              <a:t>termoregülasyon</a:t>
            </a:r>
            <a:r>
              <a:rPr lang="tr-TR" dirty="0" smtClean="0"/>
              <a:t>). </a:t>
            </a:r>
            <a:endParaRPr lang="tr-T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Çatal, ökçe yastığı ve </a:t>
            </a:r>
            <a:r>
              <a:rPr lang="tr-TR" dirty="0" err="1" smtClean="0"/>
              <a:t>cartilago</a:t>
            </a:r>
            <a:r>
              <a:rPr lang="tr-TR" dirty="0" smtClean="0"/>
              <a:t> </a:t>
            </a:r>
            <a:r>
              <a:rPr lang="tr-TR" dirty="0" err="1" smtClean="0"/>
              <a:t>unguleaların</a:t>
            </a:r>
            <a:r>
              <a:rPr lang="tr-TR" dirty="0" smtClean="0"/>
              <a:t> </a:t>
            </a:r>
            <a:r>
              <a:rPr lang="tr-TR" dirty="0" err="1" smtClean="0"/>
              <a:t>proksimalinde</a:t>
            </a:r>
            <a:r>
              <a:rPr lang="tr-TR" dirty="0" smtClean="0"/>
              <a:t> </a:t>
            </a:r>
            <a:r>
              <a:rPr lang="tr-TR" dirty="0" err="1" smtClean="0"/>
              <a:t>venöz</a:t>
            </a:r>
            <a:r>
              <a:rPr lang="tr-TR" dirty="0" smtClean="0"/>
              <a:t> </a:t>
            </a:r>
            <a:r>
              <a:rPr lang="tr-TR" dirty="0" err="1" smtClean="0"/>
              <a:t>plexus</a:t>
            </a:r>
            <a:r>
              <a:rPr lang="tr-TR" dirty="0" smtClean="0"/>
              <a:t> vardır.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Venalarda </a:t>
            </a:r>
            <a:r>
              <a:rPr lang="tr-TR" dirty="0" err="1" smtClean="0"/>
              <a:t>valvula</a:t>
            </a:r>
            <a:r>
              <a:rPr lang="tr-TR" dirty="0" smtClean="0"/>
              <a:t> </a:t>
            </a:r>
            <a:r>
              <a:rPr lang="tr-TR" dirty="0" err="1" smtClean="0"/>
              <a:t>venosa</a:t>
            </a:r>
            <a:r>
              <a:rPr lang="tr-TR" dirty="0" smtClean="0"/>
              <a:t> yoktur.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292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62" y="1076055"/>
            <a:ext cx="9498330" cy="5583016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643082" y="1113097"/>
            <a:ext cx="9035929" cy="5612130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4098175" y="483177"/>
            <a:ext cx="237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Ayağın Damarları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7856451" y="4570152"/>
            <a:ext cx="1546167" cy="4655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22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1993"/>
          <a:stretch/>
        </p:blipFill>
        <p:spPr>
          <a:xfrm>
            <a:off x="0" y="1690255"/>
            <a:ext cx="10104227" cy="3945660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5024582" y="5172364"/>
            <a:ext cx="2290618" cy="2309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/>
          <p:cNvSpPr/>
          <p:nvPr/>
        </p:nvSpPr>
        <p:spPr>
          <a:xfrm>
            <a:off x="8174181" y="4013200"/>
            <a:ext cx="1417781" cy="3925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Yuvarlatılmış Dikdörtgen 4"/>
          <p:cNvSpPr/>
          <p:nvPr/>
        </p:nvSpPr>
        <p:spPr>
          <a:xfrm>
            <a:off x="8174182" y="3380511"/>
            <a:ext cx="1427018" cy="4156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/>
          <p:cNvSpPr/>
          <p:nvPr/>
        </p:nvSpPr>
        <p:spPr>
          <a:xfrm>
            <a:off x="221673" y="3708400"/>
            <a:ext cx="2590800" cy="2309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434109" y="3311237"/>
            <a:ext cx="2396836" cy="2309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397164" y="3043382"/>
            <a:ext cx="2443018" cy="2309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3707477" y="814648"/>
            <a:ext cx="3769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Ayakta </a:t>
            </a:r>
            <a:r>
              <a:rPr lang="tr-TR" sz="2800" b="1" dirty="0" err="1" smtClean="0">
                <a:solidFill>
                  <a:srgbClr val="FF0000"/>
                </a:solidFill>
              </a:rPr>
              <a:t>Venöz</a:t>
            </a:r>
            <a:r>
              <a:rPr lang="tr-TR" sz="2800" b="1" dirty="0" smtClean="0">
                <a:solidFill>
                  <a:srgbClr val="FF0000"/>
                </a:solidFill>
              </a:rPr>
              <a:t> </a:t>
            </a:r>
            <a:r>
              <a:rPr lang="tr-TR" sz="2800" b="1" dirty="0" err="1" smtClean="0">
                <a:solidFill>
                  <a:srgbClr val="FF0000"/>
                </a:solidFill>
              </a:rPr>
              <a:t>Pleksuslar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7"/>
          <a:stretch/>
        </p:blipFill>
        <p:spPr>
          <a:xfrm>
            <a:off x="467281" y="3807227"/>
            <a:ext cx="4191770" cy="294270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3" b="8871"/>
          <a:stretch/>
        </p:blipFill>
        <p:spPr>
          <a:xfrm>
            <a:off x="5877233" y="3940233"/>
            <a:ext cx="3890221" cy="281801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4"/>
          <a:stretch/>
        </p:blipFill>
        <p:spPr>
          <a:xfrm>
            <a:off x="399012" y="227956"/>
            <a:ext cx="4314304" cy="332823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/>
          <a:srcRect l="3220" r="4995" b="7639"/>
          <a:stretch/>
        </p:blipFill>
        <p:spPr>
          <a:xfrm>
            <a:off x="5926976" y="383514"/>
            <a:ext cx="3798916" cy="30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Yuvarlatılmış Dikdörtgen 10"/>
          <p:cNvSpPr/>
          <p:nvPr/>
        </p:nvSpPr>
        <p:spPr>
          <a:xfrm>
            <a:off x="5389415" y="817419"/>
            <a:ext cx="4729942" cy="1643148"/>
          </a:xfrm>
          <a:prstGeom prst="roundRect">
            <a:avLst>
              <a:gd name="adj" fmla="val 3254"/>
            </a:avLst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31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228549" y="864525"/>
            <a:ext cx="4962287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tr-TR" sz="1700" dirty="0" smtClean="0"/>
              <a:t>- Ayak yere basınca tırnağın şekil değiştirmesidir.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Ayak </a:t>
            </a:r>
            <a:r>
              <a:rPr lang="tr-TR" sz="1700" dirty="0"/>
              <a:t>üzerine yük binince taban çukurluğu azalır, </a:t>
            </a:r>
            <a:endParaRPr lang="tr-TR" sz="1700" dirty="0" smtClean="0"/>
          </a:p>
          <a:p>
            <a:pPr>
              <a:lnSpc>
                <a:spcPts val="2500"/>
              </a:lnSpc>
            </a:pPr>
            <a:r>
              <a:rPr lang="tr-TR" sz="1700" dirty="0" smtClean="0"/>
              <a:t>  taban yastığı, çatal </a:t>
            </a:r>
            <a:r>
              <a:rPr lang="tr-TR" sz="1700" dirty="0"/>
              <a:t>yere </a:t>
            </a:r>
            <a:r>
              <a:rPr lang="tr-TR" sz="1700" dirty="0" smtClean="0"/>
              <a:t>basar ve sıkışarak yayılır.</a:t>
            </a:r>
            <a:endParaRPr lang="tr-TR" sz="1700" dirty="0"/>
          </a:p>
          <a:p>
            <a:pPr>
              <a:lnSpc>
                <a:spcPts val="2500"/>
              </a:lnSpc>
            </a:pPr>
            <a:r>
              <a:rPr lang="tr-TR" sz="1700" dirty="0" smtClean="0"/>
              <a:t>  Taban </a:t>
            </a:r>
            <a:r>
              <a:rPr lang="tr-TR" sz="1700" dirty="0"/>
              <a:t>yastığı </a:t>
            </a:r>
            <a:r>
              <a:rPr lang="tr-TR" sz="1700" dirty="0" smtClean="0"/>
              <a:t>ve çatalın </a:t>
            </a:r>
            <a:r>
              <a:rPr lang="tr-TR" sz="1700" dirty="0"/>
              <a:t>yayılması </a:t>
            </a:r>
            <a:r>
              <a:rPr lang="tr-TR" sz="1700" dirty="0" err="1"/>
              <a:t>lateral</a:t>
            </a:r>
            <a:r>
              <a:rPr lang="tr-TR" sz="1700" dirty="0"/>
              <a:t> </a:t>
            </a:r>
            <a:r>
              <a:rPr lang="tr-TR" sz="1700" dirty="0" smtClean="0"/>
              <a:t>kıkırdakları</a:t>
            </a:r>
          </a:p>
          <a:p>
            <a:pPr>
              <a:lnSpc>
                <a:spcPts val="2500"/>
              </a:lnSpc>
            </a:pPr>
            <a:r>
              <a:rPr lang="tr-TR" sz="1700" dirty="0"/>
              <a:t> </a:t>
            </a:r>
            <a:r>
              <a:rPr lang="tr-TR" sz="1700" dirty="0" smtClean="0"/>
              <a:t> ökçeleri yana iterek ayağın arka kısmını genişletir.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Bu sırada tırnağın </a:t>
            </a:r>
            <a:r>
              <a:rPr lang="tr-TR" sz="1700" dirty="0" err="1" smtClean="0"/>
              <a:t>dorsal</a:t>
            </a:r>
            <a:r>
              <a:rPr lang="tr-TR" sz="1700" dirty="0" smtClean="0"/>
              <a:t> duvarı alçalarak </a:t>
            </a:r>
            <a:r>
              <a:rPr lang="tr-TR" sz="1700" dirty="0" err="1" smtClean="0"/>
              <a:t>coroner</a:t>
            </a:r>
            <a:r>
              <a:rPr lang="tr-TR" sz="1700" dirty="0" smtClean="0"/>
              <a:t>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  bandı sıkıştırır.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Distal</a:t>
            </a:r>
            <a:r>
              <a:rPr lang="tr-TR" sz="1700" dirty="0" smtClean="0"/>
              <a:t> </a:t>
            </a:r>
            <a:r>
              <a:rPr lang="tr-TR" sz="1700" dirty="0" err="1" smtClean="0"/>
              <a:t>phalanx</a:t>
            </a:r>
            <a:r>
              <a:rPr lang="tr-TR" sz="1700" dirty="0" smtClean="0"/>
              <a:t> alçalır ve geriye hafifçe rotasyon yapar.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37357" y="226814"/>
            <a:ext cx="8474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Tırnağın </a:t>
            </a:r>
            <a:r>
              <a:rPr lang="tr-TR" sz="2400" b="1" dirty="0" err="1" smtClean="0">
                <a:solidFill>
                  <a:srgbClr val="FF0000"/>
                </a:solidFill>
              </a:rPr>
              <a:t>Mihanikiyeti</a:t>
            </a:r>
            <a:r>
              <a:rPr lang="tr-TR" sz="2400" b="1" dirty="0" smtClean="0">
                <a:solidFill>
                  <a:srgbClr val="FF0000"/>
                </a:solidFill>
              </a:rPr>
              <a:t> (Tırnak Mekanizması, Tırnak Biyomekaniği) 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9" y="3713018"/>
            <a:ext cx="4509100" cy="295618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54" y="2598377"/>
            <a:ext cx="4364341" cy="4117029"/>
          </a:xfrm>
          <a:prstGeom prst="rect">
            <a:avLst/>
          </a:prstGeom>
          <a:ln>
            <a:noFill/>
          </a:ln>
        </p:spPr>
      </p:pic>
      <p:sp>
        <p:nvSpPr>
          <p:cNvPr id="7" name="Yuvarlatılmış Dikdörtgen 6"/>
          <p:cNvSpPr/>
          <p:nvPr/>
        </p:nvSpPr>
        <p:spPr>
          <a:xfrm>
            <a:off x="5394960" y="2535385"/>
            <a:ext cx="4729942" cy="4197929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212437" y="3549536"/>
            <a:ext cx="4950690" cy="3192088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5520523" y="876530"/>
            <a:ext cx="4338371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tr-TR" sz="1700" dirty="0" smtClean="0"/>
              <a:t>Faydaları:</a:t>
            </a:r>
          </a:p>
          <a:p>
            <a:pPr>
              <a:lnSpc>
                <a:spcPts val="2200"/>
              </a:lnSpc>
            </a:pPr>
            <a:r>
              <a:rPr lang="tr-TR" sz="1700" dirty="0" smtClean="0"/>
              <a:t>- Yürürken tırnak içindeki canlı dokuları sıkmaz. </a:t>
            </a:r>
          </a:p>
          <a:p>
            <a:pPr>
              <a:lnSpc>
                <a:spcPts val="2200"/>
              </a:lnSpc>
            </a:pPr>
            <a:r>
              <a:rPr lang="tr-TR" sz="1700" dirty="0" smtClean="0"/>
              <a:t>- Eklemleri darbelerden korur. </a:t>
            </a:r>
          </a:p>
          <a:p>
            <a:pPr>
              <a:lnSpc>
                <a:spcPts val="2200"/>
              </a:lnSpc>
            </a:pPr>
            <a:r>
              <a:rPr lang="tr-TR" sz="1700" dirty="0" smtClean="0"/>
              <a:t>- Kan pompası gibi görev yaparak dokuların </a:t>
            </a:r>
          </a:p>
          <a:p>
            <a:pPr>
              <a:lnSpc>
                <a:spcPts val="2200"/>
              </a:lnSpc>
            </a:pPr>
            <a:r>
              <a:rPr lang="tr-TR" sz="1700" dirty="0"/>
              <a:t> </a:t>
            </a:r>
            <a:r>
              <a:rPr lang="tr-TR" sz="1700" dirty="0" smtClean="0"/>
              <a:t> O</a:t>
            </a:r>
            <a:r>
              <a:rPr lang="tr-TR" sz="1700" baseline="-25000" dirty="0" smtClean="0"/>
              <a:t>2</a:t>
            </a:r>
            <a:r>
              <a:rPr lang="tr-TR" sz="1700" dirty="0" smtClean="0"/>
              <a:t> ve besin ihtiyacını karşılar.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65851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Yuvarlatılmış Dikdörtgen 15"/>
          <p:cNvSpPr/>
          <p:nvPr/>
        </p:nvSpPr>
        <p:spPr>
          <a:xfrm>
            <a:off x="101600" y="4414975"/>
            <a:ext cx="4738254" cy="1551710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Yuvarlatılmış Dikdörtgen 14"/>
          <p:cNvSpPr/>
          <p:nvPr/>
        </p:nvSpPr>
        <p:spPr>
          <a:xfrm>
            <a:off x="110837" y="2918687"/>
            <a:ext cx="4738254" cy="1339273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Yuvarlatılmış Dikdörtgen 13"/>
          <p:cNvSpPr/>
          <p:nvPr/>
        </p:nvSpPr>
        <p:spPr>
          <a:xfrm>
            <a:off x="120073" y="895919"/>
            <a:ext cx="4738254" cy="1893454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165330" y="959904"/>
            <a:ext cx="450549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1- Basınç Teorisi: </a:t>
            </a:r>
          </a:p>
          <a:p>
            <a:r>
              <a:rPr lang="tr-TR" sz="1600" dirty="0">
                <a:solidFill>
                  <a:srgbClr val="000000"/>
                </a:solidFill>
              </a:rPr>
              <a:t>A</a:t>
            </a:r>
            <a:r>
              <a:rPr lang="tr-TR" sz="1600" dirty="0" smtClean="0">
                <a:solidFill>
                  <a:srgbClr val="000000"/>
                </a:solidFill>
              </a:rPr>
              <a:t>yak </a:t>
            </a:r>
            <a:r>
              <a:rPr lang="tr-TR" sz="1600" dirty="0">
                <a:solidFill>
                  <a:srgbClr val="000000"/>
                </a:solidFill>
              </a:rPr>
              <a:t>yere </a:t>
            </a:r>
            <a:r>
              <a:rPr lang="tr-TR" sz="1600" dirty="0" smtClean="0">
                <a:solidFill>
                  <a:srgbClr val="000000"/>
                </a:solidFill>
              </a:rPr>
              <a:t>bastığında çatal ve taban aşağıdan yukarı doğru taban yastığına basınç uygular. Taban yastığı genişler ve </a:t>
            </a:r>
            <a:r>
              <a:rPr lang="tr-TR" sz="1600" dirty="0" err="1" smtClean="0">
                <a:solidFill>
                  <a:srgbClr val="000000"/>
                </a:solidFill>
              </a:rPr>
              <a:t>cartilago</a:t>
            </a:r>
            <a:r>
              <a:rPr lang="tr-TR" sz="1600" dirty="0" smtClean="0">
                <a:solidFill>
                  <a:srgbClr val="000000"/>
                </a:solidFill>
              </a:rPr>
              <a:t> </a:t>
            </a:r>
            <a:r>
              <a:rPr lang="tr-TR" sz="1600" dirty="0" err="1" smtClean="0">
                <a:solidFill>
                  <a:srgbClr val="000000"/>
                </a:solidFill>
              </a:rPr>
              <a:t>unguleaları</a:t>
            </a:r>
            <a:r>
              <a:rPr lang="tr-TR" sz="1600" dirty="0" smtClean="0">
                <a:solidFill>
                  <a:srgbClr val="000000"/>
                </a:solidFill>
              </a:rPr>
              <a:t> yanlara </a:t>
            </a:r>
            <a:r>
              <a:rPr lang="tr-TR" sz="1600" dirty="0">
                <a:solidFill>
                  <a:srgbClr val="000000"/>
                </a:solidFill>
              </a:rPr>
              <a:t>zorlayarak tırnak duvarını dışarı doğru genişletir. </a:t>
            </a:r>
            <a:r>
              <a:rPr lang="tr-TR" sz="1600" dirty="0" smtClean="0">
                <a:solidFill>
                  <a:srgbClr val="000000"/>
                </a:solidFill>
              </a:rPr>
              <a:t>Böylece çatal ve taban, üzerine binen basıncı </a:t>
            </a:r>
            <a:r>
              <a:rPr lang="tr-TR" sz="1600" dirty="0" err="1" smtClean="0">
                <a:solidFill>
                  <a:srgbClr val="000000"/>
                </a:solidFill>
              </a:rPr>
              <a:t>absorbe</a:t>
            </a:r>
            <a:r>
              <a:rPr lang="tr-TR" sz="1600" dirty="0" smtClean="0">
                <a:solidFill>
                  <a:srgbClr val="000000"/>
                </a:solidFill>
              </a:rPr>
              <a:t> eder ve  </a:t>
            </a:r>
            <a:r>
              <a:rPr lang="tr-TR" sz="1600" dirty="0" err="1" smtClean="0">
                <a:solidFill>
                  <a:srgbClr val="000000"/>
                </a:solidFill>
              </a:rPr>
              <a:t>vasküler</a:t>
            </a:r>
            <a:r>
              <a:rPr lang="tr-TR" sz="1600" dirty="0" smtClean="0">
                <a:solidFill>
                  <a:srgbClr val="000000"/>
                </a:solidFill>
              </a:rPr>
              <a:t> yapılara basınç uygular.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305723" y="197350"/>
            <a:ext cx="3757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Tırnak </a:t>
            </a:r>
            <a:r>
              <a:rPr lang="tr-TR" sz="2400" b="1" dirty="0" err="1">
                <a:solidFill>
                  <a:srgbClr val="FF0000"/>
                </a:solidFill>
              </a:rPr>
              <a:t>M</a:t>
            </a:r>
            <a:r>
              <a:rPr lang="tr-TR" sz="2400" b="1" dirty="0" err="1" smtClean="0">
                <a:solidFill>
                  <a:srgbClr val="FF0000"/>
                </a:solidFill>
              </a:rPr>
              <a:t>ihanikiyeti</a:t>
            </a:r>
            <a:r>
              <a:rPr lang="tr-TR" sz="2400" b="1" dirty="0" smtClean="0">
                <a:solidFill>
                  <a:srgbClr val="FF0000"/>
                </a:solidFill>
              </a:rPr>
              <a:t> Teorileri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68447" y="2904620"/>
            <a:ext cx="449499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  <a:latin typeface="ArialMT"/>
              </a:rPr>
              <a:t>2- Depresyon Teorisi:</a:t>
            </a:r>
          </a:p>
          <a:p>
            <a:r>
              <a:rPr lang="tr-TR" sz="1600" dirty="0" smtClean="0">
                <a:solidFill>
                  <a:srgbClr val="000000"/>
                </a:solidFill>
              </a:rPr>
              <a:t> Ayak </a:t>
            </a:r>
            <a:r>
              <a:rPr lang="tr-TR" sz="1600" dirty="0">
                <a:solidFill>
                  <a:srgbClr val="000000"/>
                </a:solidFill>
              </a:rPr>
              <a:t>yere </a:t>
            </a:r>
            <a:r>
              <a:rPr lang="tr-TR" sz="1600" dirty="0" smtClean="0">
                <a:solidFill>
                  <a:srgbClr val="000000"/>
                </a:solidFill>
              </a:rPr>
              <a:t>bastığında 2</a:t>
            </a:r>
            <a:r>
              <a:rPr lang="tr-TR" sz="1600" dirty="0">
                <a:solidFill>
                  <a:srgbClr val="000000"/>
                </a:solidFill>
              </a:rPr>
              <a:t>. </a:t>
            </a:r>
            <a:r>
              <a:rPr lang="tr-TR" sz="1600" dirty="0" err="1">
                <a:solidFill>
                  <a:srgbClr val="000000"/>
                </a:solidFill>
              </a:rPr>
              <a:t>falanks</a:t>
            </a:r>
            <a:r>
              <a:rPr lang="tr-TR" sz="1600" dirty="0">
                <a:solidFill>
                  <a:srgbClr val="000000"/>
                </a:solidFill>
              </a:rPr>
              <a:t> </a:t>
            </a:r>
            <a:r>
              <a:rPr lang="tr-TR" sz="1600" dirty="0" smtClean="0">
                <a:solidFill>
                  <a:srgbClr val="000000"/>
                </a:solidFill>
              </a:rPr>
              <a:t>aşağıya doğru inerek basınç oluşturur. </a:t>
            </a:r>
            <a:r>
              <a:rPr lang="tr-TR" sz="1600" dirty="0">
                <a:solidFill>
                  <a:srgbClr val="000000"/>
                </a:solidFill>
              </a:rPr>
              <a:t>Bu </a:t>
            </a:r>
            <a:r>
              <a:rPr lang="tr-TR" sz="1600" dirty="0" smtClean="0">
                <a:solidFill>
                  <a:srgbClr val="000000"/>
                </a:solidFill>
              </a:rPr>
              <a:t>basınç</a:t>
            </a:r>
            <a:r>
              <a:rPr lang="tr-TR" sz="1600" dirty="0">
                <a:solidFill>
                  <a:srgbClr val="000000"/>
                </a:solidFill>
              </a:rPr>
              <a:t>, </a:t>
            </a:r>
            <a:r>
              <a:rPr lang="tr-TR" sz="1600" dirty="0" err="1" smtClean="0">
                <a:solidFill>
                  <a:srgbClr val="000000"/>
                </a:solidFill>
              </a:rPr>
              <a:t>cartilago</a:t>
            </a:r>
            <a:r>
              <a:rPr lang="tr-TR" sz="1600" dirty="0" smtClean="0">
                <a:solidFill>
                  <a:srgbClr val="000000"/>
                </a:solidFill>
              </a:rPr>
              <a:t> </a:t>
            </a:r>
            <a:r>
              <a:rPr lang="tr-TR" sz="1600" dirty="0" err="1" smtClean="0">
                <a:solidFill>
                  <a:srgbClr val="000000"/>
                </a:solidFill>
              </a:rPr>
              <a:t>unguleaları</a:t>
            </a:r>
            <a:r>
              <a:rPr lang="tr-TR" sz="1600" dirty="0" smtClean="0">
                <a:solidFill>
                  <a:srgbClr val="000000"/>
                </a:solidFill>
              </a:rPr>
              <a:t> ve tırnak duvarını dışarıya doğru iterken</a:t>
            </a:r>
            <a:r>
              <a:rPr lang="tr-TR" sz="1600" dirty="0">
                <a:solidFill>
                  <a:srgbClr val="000000"/>
                </a:solidFill>
              </a:rPr>
              <a:t>, tırnak duvarının </a:t>
            </a:r>
            <a:r>
              <a:rPr lang="tr-TR" sz="1600" dirty="0" err="1">
                <a:solidFill>
                  <a:srgbClr val="000000"/>
                </a:solidFill>
              </a:rPr>
              <a:t>laminar</a:t>
            </a:r>
            <a:r>
              <a:rPr lang="tr-TR" sz="1600" dirty="0">
                <a:solidFill>
                  <a:srgbClr val="000000"/>
                </a:solidFill>
              </a:rPr>
              <a:t> </a:t>
            </a:r>
            <a:r>
              <a:rPr lang="tr-TR" sz="1600" dirty="0" smtClean="0">
                <a:solidFill>
                  <a:srgbClr val="000000"/>
                </a:solidFill>
              </a:rPr>
              <a:t>bağlantıları </a:t>
            </a:r>
            <a:r>
              <a:rPr lang="es-ES" sz="1600" dirty="0" smtClean="0">
                <a:solidFill>
                  <a:srgbClr val="000000"/>
                </a:solidFill>
              </a:rPr>
              <a:t>boyunca dağılı</a:t>
            </a:r>
            <a:r>
              <a:rPr lang="tr-TR" sz="1600" dirty="0" smtClean="0">
                <a:solidFill>
                  <a:srgbClr val="000000"/>
                </a:solidFill>
              </a:rPr>
              <a:t>r.</a:t>
            </a:r>
            <a:endParaRPr lang="tr-TR" sz="16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/>
          <a:srcRect l="1540" t="3114" r="1455" b="1245"/>
          <a:stretch/>
        </p:blipFill>
        <p:spPr>
          <a:xfrm>
            <a:off x="5480244" y="167871"/>
            <a:ext cx="4468089" cy="3423342"/>
          </a:xfrm>
          <a:prstGeom prst="rect">
            <a:avLst/>
          </a:prstGeom>
          <a:ln>
            <a:noFill/>
          </a:ln>
        </p:spPr>
      </p:pic>
      <p:sp>
        <p:nvSpPr>
          <p:cNvPr id="10" name="Yuvarlatılmış Dikdörtgen 9"/>
          <p:cNvSpPr/>
          <p:nvPr/>
        </p:nvSpPr>
        <p:spPr>
          <a:xfrm>
            <a:off x="5486400" y="83282"/>
            <a:ext cx="4662978" cy="3482878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134992" y="4389107"/>
            <a:ext cx="48165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3- Negatif Basınç Teorisi:</a:t>
            </a:r>
          </a:p>
          <a:p>
            <a:r>
              <a:rPr lang="tr-TR" sz="1600" dirty="0" smtClean="0"/>
              <a:t>Ayak yere bastığında </a:t>
            </a:r>
            <a:r>
              <a:rPr lang="tr-TR" sz="1600" dirty="0" err="1" smtClean="0"/>
              <a:t>pila</a:t>
            </a:r>
            <a:r>
              <a:rPr lang="tr-TR" sz="1600" dirty="0" smtClean="0"/>
              <a:t> </a:t>
            </a:r>
            <a:r>
              <a:rPr lang="tr-TR" sz="1600" dirty="0" err="1" smtClean="0"/>
              <a:t>ungulea</a:t>
            </a:r>
            <a:r>
              <a:rPr lang="tr-TR" sz="1600" dirty="0" smtClean="0"/>
              <a:t> </a:t>
            </a:r>
            <a:r>
              <a:rPr lang="tr-TR" sz="1600" dirty="0" err="1" smtClean="0"/>
              <a:t>cartilago</a:t>
            </a:r>
            <a:r>
              <a:rPr lang="tr-TR" sz="1600" dirty="0" smtClean="0"/>
              <a:t> </a:t>
            </a:r>
            <a:r>
              <a:rPr lang="tr-TR" sz="1600" dirty="0" err="1" smtClean="0"/>
              <a:t>unguleayı</a:t>
            </a:r>
            <a:r>
              <a:rPr lang="tr-TR" sz="1600" dirty="0" smtClean="0"/>
              <a:t> tabanda yukarı, </a:t>
            </a:r>
            <a:r>
              <a:rPr lang="tr-TR" sz="1600" dirty="0" err="1" smtClean="0"/>
              <a:t>proksimalde</a:t>
            </a:r>
            <a:r>
              <a:rPr lang="tr-TR" sz="1600" dirty="0" smtClean="0"/>
              <a:t> ise dışa doğru zorlayarak taban yastığında negatif basınç oluşturur. Negatif basınç </a:t>
            </a:r>
            <a:r>
              <a:rPr lang="tr-TR" sz="1600" dirty="0" err="1" smtClean="0"/>
              <a:t>cartilago</a:t>
            </a:r>
            <a:r>
              <a:rPr lang="tr-TR" sz="1600" dirty="0" smtClean="0"/>
              <a:t> </a:t>
            </a:r>
            <a:r>
              <a:rPr lang="tr-TR" sz="1600" dirty="0" err="1" smtClean="0"/>
              <a:t>ungulanın</a:t>
            </a:r>
            <a:r>
              <a:rPr lang="tr-TR" sz="1600" dirty="0" smtClean="0"/>
              <a:t> iç tarafındaki </a:t>
            </a:r>
            <a:r>
              <a:rPr lang="tr-TR" sz="1600" dirty="0" err="1" smtClean="0"/>
              <a:t>venöz</a:t>
            </a:r>
            <a:r>
              <a:rPr lang="tr-TR" sz="1600" dirty="0" smtClean="0"/>
              <a:t> ağa iletilir ve kanın </a:t>
            </a:r>
            <a:r>
              <a:rPr lang="tr-TR" sz="1600" dirty="0" err="1" smtClean="0"/>
              <a:t>solea</a:t>
            </a:r>
            <a:r>
              <a:rPr lang="tr-TR" sz="1600" dirty="0" smtClean="0"/>
              <a:t> </a:t>
            </a:r>
            <a:r>
              <a:rPr lang="tr-TR" sz="1600" dirty="0" err="1" smtClean="0"/>
              <a:t>unguleadan</a:t>
            </a:r>
            <a:r>
              <a:rPr lang="tr-TR" sz="1600" dirty="0" smtClean="0"/>
              <a:t> yukarılara </a:t>
            </a:r>
            <a:r>
              <a:rPr lang="tr-TR" sz="1600" dirty="0" err="1" smtClean="0"/>
              <a:t>gönderilmisini</a:t>
            </a:r>
            <a:r>
              <a:rPr lang="tr-TR" sz="1600" dirty="0" smtClean="0"/>
              <a:t> sağlar. </a:t>
            </a:r>
            <a:endParaRPr lang="tr-TR" sz="16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933" y="3697519"/>
            <a:ext cx="4478867" cy="3008081"/>
          </a:xfrm>
          <a:prstGeom prst="rect">
            <a:avLst/>
          </a:prstGeom>
          <a:ln>
            <a:noFill/>
          </a:ln>
        </p:spPr>
      </p:pic>
      <p:sp>
        <p:nvSpPr>
          <p:cNvPr id="13" name="Yuvarlatılmış Dikdörtgen 12"/>
          <p:cNvSpPr/>
          <p:nvPr/>
        </p:nvSpPr>
        <p:spPr>
          <a:xfrm>
            <a:off x="5480858" y="3699318"/>
            <a:ext cx="4662978" cy="3042304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9" name="Düz Bağlayıcı 18"/>
          <p:cNvCxnSpPr/>
          <p:nvPr/>
        </p:nvCxnSpPr>
        <p:spPr>
          <a:xfrm flipV="1">
            <a:off x="4849700" y="2156603"/>
            <a:ext cx="661324" cy="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Bağlayıcı 20"/>
          <p:cNvCxnSpPr/>
          <p:nvPr/>
        </p:nvCxnSpPr>
        <p:spPr>
          <a:xfrm flipV="1">
            <a:off x="4849091" y="2225807"/>
            <a:ext cx="595745" cy="69828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etin kutusu 26"/>
          <p:cNvSpPr txBox="1"/>
          <p:nvPr/>
        </p:nvSpPr>
        <p:spPr>
          <a:xfrm>
            <a:off x="77638" y="6047047"/>
            <a:ext cx="49256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dirty="0" smtClean="0"/>
              <a:t>Her 3 teoride de;</a:t>
            </a:r>
          </a:p>
          <a:p>
            <a:r>
              <a:rPr lang="tr-TR" sz="1300" dirty="0" smtClean="0"/>
              <a:t>- Taban yastığı basıncı </a:t>
            </a:r>
            <a:r>
              <a:rPr lang="tr-TR" sz="1300" dirty="0" err="1" smtClean="0"/>
              <a:t>absorbe</a:t>
            </a:r>
            <a:r>
              <a:rPr lang="tr-TR" sz="1300" dirty="0" smtClean="0"/>
              <a:t> eder ve </a:t>
            </a:r>
            <a:r>
              <a:rPr lang="tr-TR" sz="1300" dirty="0" err="1" smtClean="0"/>
              <a:t>cartilago</a:t>
            </a:r>
            <a:r>
              <a:rPr lang="tr-TR" sz="1300" dirty="0" smtClean="0"/>
              <a:t> </a:t>
            </a:r>
            <a:r>
              <a:rPr lang="tr-TR" sz="1300" dirty="0" err="1" smtClean="0"/>
              <a:t>ungulaeleri</a:t>
            </a:r>
            <a:r>
              <a:rPr lang="tr-TR" sz="1300" dirty="0"/>
              <a:t> </a:t>
            </a:r>
            <a:r>
              <a:rPr lang="tr-TR" sz="1300" dirty="0" smtClean="0"/>
              <a:t>dışarı iter. </a:t>
            </a:r>
          </a:p>
          <a:p>
            <a:r>
              <a:rPr lang="tr-TR" sz="1300" dirty="0" smtClean="0"/>
              <a:t>- Damar sisteminde tulumba etkisi yaparak kan sirkülasyonunu sağlar.</a:t>
            </a:r>
            <a:endParaRPr lang="tr-TR" sz="1300" dirty="0"/>
          </a:p>
        </p:txBody>
      </p:sp>
      <p:cxnSp>
        <p:nvCxnSpPr>
          <p:cNvPr id="18" name="Düz Ok Bağlayıcısı 17"/>
          <p:cNvCxnSpPr/>
          <p:nvPr/>
        </p:nvCxnSpPr>
        <p:spPr>
          <a:xfrm flipV="1">
            <a:off x="4858326" y="4719782"/>
            <a:ext cx="56341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7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86" y="1417321"/>
            <a:ext cx="7077161" cy="5269230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1360170" y="1005840"/>
            <a:ext cx="7760970" cy="569421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3943350" y="228600"/>
            <a:ext cx="2117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Ayağın Yapısı</a:t>
            </a:r>
            <a:endParaRPr lang="tr-T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4"/>
          <a:stretch/>
        </p:blipFill>
        <p:spPr bwMode="auto">
          <a:xfrm>
            <a:off x="4580862" y="942110"/>
            <a:ext cx="5397307" cy="543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215554" y="1047050"/>
            <a:ext cx="4327813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700" dirty="0" smtClean="0">
                <a:solidFill>
                  <a:srgbClr val="222222"/>
                </a:solidFill>
              </a:rPr>
              <a:t>- Ayakta </a:t>
            </a:r>
            <a:r>
              <a:rPr lang="tr-TR" altLang="tr-TR" sz="1700" dirty="0">
                <a:solidFill>
                  <a:srgbClr val="222222"/>
                </a:solidFill>
              </a:rPr>
              <a:t>kanı kalbe pompalayacak kaslar </a:t>
            </a:r>
            <a:endParaRPr lang="tr-TR" altLang="tr-TR" sz="1700" dirty="0" smtClean="0">
              <a:solidFill>
                <a:srgbClr val="222222"/>
              </a:solidFill>
            </a:endParaRPr>
          </a:p>
          <a:p>
            <a:pPr lv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700" dirty="0" smtClean="0">
                <a:solidFill>
                  <a:srgbClr val="222222"/>
                </a:solidFill>
              </a:rPr>
              <a:t>  (</a:t>
            </a:r>
            <a:r>
              <a:rPr lang="tr-TR" altLang="tr-TR" sz="1700" dirty="0">
                <a:solidFill>
                  <a:srgbClr val="222222"/>
                </a:solidFill>
              </a:rPr>
              <a:t>kas pompası) yoktur</a:t>
            </a:r>
            <a:r>
              <a:rPr lang="tr-TR" altLang="tr-TR" sz="1700" dirty="0" smtClean="0">
                <a:solidFill>
                  <a:srgbClr val="222222"/>
                </a:solidFill>
              </a:rPr>
              <a:t>.</a:t>
            </a:r>
          </a:p>
          <a:p>
            <a:pPr lv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700" dirty="0" smtClean="0">
                <a:solidFill>
                  <a:srgbClr val="222222"/>
                </a:solidFill>
              </a:rPr>
              <a:t>- Ayağa </a:t>
            </a:r>
            <a:r>
              <a:rPr lang="tr-TR" altLang="tr-TR" sz="1700" dirty="0">
                <a:solidFill>
                  <a:srgbClr val="222222"/>
                </a:solidFill>
              </a:rPr>
              <a:t>gelen kan </a:t>
            </a:r>
            <a:r>
              <a:rPr lang="tr-TR" altLang="tr-TR" sz="1700" b="1" dirty="0">
                <a:solidFill>
                  <a:srgbClr val="222222"/>
                </a:solidFill>
              </a:rPr>
              <a:t>tırnak mekanizması </a:t>
            </a:r>
            <a:r>
              <a:rPr lang="tr-TR" altLang="tr-TR" sz="1700" dirty="0" smtClean="0">
                <a:solidFill>
                  <a:srgbClr val="222222"/>
                </a:solidFill>
              </a:rPr>
              <a:t>ile </a:t>
            </a:r>
          </a:p>
          <a:p>
            <a:pPr lv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700" dirty="0" smtClean="0">
                <a:solidFill>
                  <a:srgbClr val="222222"/>
                </a:solidFill>
              </a:rPr>
              <a:t>  kalbe </a:t>
            </a:r>
            <a:r>
              <a:rPr lang="tr-TR" altLang="tr-TR" sz="1700" dirty="0">
                <a:solidFill>
                  <a:srgbClr val="222222"/>
                </a:solidFill>
              </a:rPr>
              <a:t>geri gönderilir. </a:t>
            </a:r>
            <a:endParaRPr lang="tr-TR" altLang="tr-TR" sz="1700" dirty="0" smtClean="0">
              <a:solidFill>
                <a:srgbClr val="222222"/>
              </a:solidFill>
            </a:endParaRP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700" dirty="0" smtClean="0">
                <a:solidFill>
                  <a:srgbClr val="222222"/>
                </a:solidFill>
              </a:rPr>
              <a:t>- Tırnak mekanizması; elastik tırnak kapsülü</a:t>
            </a: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1700" dirty="0" smtClean="0">
                <a:solidFill>
                  <a:srgbClr val="222222"/>
                </a:solidFill>
              </a:rPr>
              <a:t>  </a:t>
            </a:r>
            <a:r>
              <a:rPr lang="tr-TR" sz="1700" dirty="0" smtClean="0"/>
              <a:t>ağırlık </a:t>
            </a:r>
            <a:r>
              <a:rPr lang="tr-TR" sz="1700" dirty="0"/>
              <a:t>altında genişleyip </a:t>
            </a:r>
            <a:r>
              <a:rPr lang="tr-TR" sz="1700" dirty="0" smtClean="0"/>
              <a:t>ağırlık kalktığında</a:t>
            </a: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1700" dirty="0"/>
              <a:t> </a:t>
            </a:r>
            <a:r>
              <a:rPr lang="tr-TR" sz="1700" dirty="0" smtClean="0"/>
              <a:t> daralarak pompa </a:t>
            </a:r>
            <a:r>
              <a:rPr lang="tr-TR" sz="1700" dirty="0"/>
              <a:t>görevi yapar. </a:t>
            </a:r>
            <a:r>
              <a:rPr lang="tr-TR" sz="1700" dirty="0" smtClean="0"/>
              <a:t>Böylece</a:t>
            </a:r>
          </a:p>
          <a:p>
            <a:pPr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1700" dirty="0"/>
              <a:t> </a:t>
            </a:r>
            <a:r>
              <a:rPr lang="tr-TR" sz="1700" dirty="0" smtClean="0"/>
              <a:t> </a:t>
            </a:r>
            <a:r>
              <a:rPr lang="tr-TR" sz="1700" dirty="0"/>
              <a:t>her adımda kan ayaklardan kalbe geri gider</a:t>
            </a:r>
            <a:r>
              <a:rPr lang="tr-TR" sz="1700" dirty="0" smtClean="0"/>
              <a:t>.</a:t>
            </a:r>
            <a:r>
              <a:rPr lang="tr-TR" altLang="tr-TR" sz="1700" dirty="0" smtClean="0">
                <a:solidFill>
                  <a:srgbClr val="222222"/>
                </a:solidFill>
              </a:rPr>
              <a:t> </a:t>
            </a:r>
            <a:endParaRPr lang="tr-TR" altLang="tr-TR" sz="1700" dirty="0">
              <a:solidFill>
                <a:srgbClr val="222222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81213" y="318654"/>
            <a:ext cx="3320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Ayakta Dolaşım Pompası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46" y="3991840"/>
            <a:ext cx="3093008" cy="2639367"/>
          </a:xfrm>
          <a:prstGeom prst="rect">
            <a:avLst/>
          </a:prstGeom>
        </p:spPr>
      </p:pic>
      <p:sp>
        <p:nvSpPr>
          <p:cNvPr id="9" name="Yuvarlatılmış Dikdörtgen 8"/>
          <p:cNvSpPr/>
          <p:nvPr/>
        </p:nvSpPr>
        <p:spPr>
          <a:xfrm>
            <a:off x="4562763" y="729673"/>
            <a:ext cx="5565025" cy="5929965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94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Yuvarlatılmış Dikdörtgen 10"/>
          <p:cNvSpPr/>
          <p:nvPr/>
        </p:nvSpPr>
        <p:spPr>
          <a:xfrm>
            <a:off x="5075382" y="4447309"/>
            <a:ext cx="5130799" cy="2327564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/>
          <p:cNvSpPr/>
          <p:nvPr/>
        </p:nvSpPr>
        <p:spPr>
          <a:xfrm>
            <a:off x="157019" y="4451927"/>
            <a:ext cx="4738254" cy="2327564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5065226" y="834973"/>
            <a:ext cx="5134490" cy="3505199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124691" y="882078"/>
            <a:ext cx="4729942" cy="3441469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224443" y="4481130"/>
            <a:ext cx="4705003" cy="707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Aft>
                <a:spcPts val="1000"/>
              </a:spcAft>
            </a:pP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Ayak yük altında değilken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distal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phalanx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 tırnak kapsülü arasındaki boşluk (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corium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dardır. </a:t>
            </a:r>
          </a:p>
        </p:txBody>
      </p:sp>
      <p:sp>
        <p:nvSpPr>
          <p:cNvPr id="3" name="Dikdörtgen 2"/>
          <p:cNvSpPr/>
          <p:nvPr/>
        </p:nvSpPr>
        <p:spPr>
          <a:xfrm>
            <a:off x="5037512" y="4497982"/>
            <a:ext cx="5182987" cy="233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Ayak yere basınca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distal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phalanx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taban yastığına baskı yaparak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cartilago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ungulaeleri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yana iter ve tırnak kapsülünü genişletir. Bu durumda, tırnak kapsülü ve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distal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phalanx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arasındaki boşluk artıracağından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laminar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corium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kanla dolar. Bu sırada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solea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ungulae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de düzleşerek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distal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phalanx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ile </a:t>
            </a:r>
            <a:r>
              <a:rPr lang="tr-TR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solea</a:t>
            </a:r>
            <a:r>
              <a:rPr lang="tr-TR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arasındaki boşluğu artırır ve </a:t>
            </a:r>
            <a:r>
              <a:rPr lang="tr-TR" sz="1600" dirty="0" err="1" smtClean="0"/>
              <a:t>corium</a:t>
            </a:r>
            <a:r>
              <a:rPr lang="tr-TR" sz="1600" dirty="0" smtClean="0"/>
              <a:t> </a:t>
            </a:r>
            <a:r>
              <a:rPr lang="tr-TR" sz="1600" dirty="0" err="1" smtClean="0"/>
              <a:t>solearenin</a:t>
            </a:r>
            <a:r>
              <a:rPr lang="tr-TR" sz="1600" dirty="0" smtClean="0"/>
              <a:t> kan ile dolmasını sağlar.</a:t>
            </a:r>
            <a:endParaRPr lang="tr-TR" sz="16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34732" t="42275" r="35625" b="10741"/>
          <a:stretch/>
        </p:blipFill>
        <p:spPr>
          <a:xfrm>
            <a:off x="618192" y="923641"/>
            <a:ext cx="3673551" cy="327521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32500" t="45778" r="34000" b="11334"/>
          <a:stretch/>
        </p:blipFill>
        <p:spPr>
          <a:xfrm>
            <a:off x="5636029" y="1314340"/>
            <a:ext cx="3887126" cy="2799311"/>
          </a:xfrm>
          <a:prstGeom prst="rect">
            <a:avLst/>
          </a:prstGeom>
        </p:spPr>
      </p:pic>
      <p:sp>
        <p:nvSpPr>
          <p:cNvPr id="10" name="Metin kutusu 9"/>
          <p:cNvSpPr txBox="1"/>
          <p:nvPr/>
        </p:nvSpPr>
        <p:spPr>
          <a:xfrm>
            <a:off x="565264" y="349135"/>
            <a:ext cx="3737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Ayakta Dolaşım Pompası (1)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1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Yuvarlatılmış Dikdörtgen 12"/>
          <p:cNvSpPr/>
          <p:nvPr/>
        </p:nvSpPr>
        <p:spPr>
          <a:xfrm>
            <a:off x="5283200" y="4128653"/>
            <a:ext cx="4839855" cy="2558473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/>
          <p:cNvSpPr/>
          <p:nvPr/>
        </p:nvSpPr>
        <p:spPr>
          <a:xfrm>
            <a:off x="166254" y="4119419"/>
            <a:ext cx="4821381" cy="2604654"/>
          </a:xfrm>
          <a:prstGeom prst="roundRect">
            <a:avLst>
              <a:gd name="adj" fmla="val 2778"/>
            </a:avLst>
          </a:prstGeom>
          <a:gradFill>
            <a:gsLst>
              <a:gs pos="0">
                <a:srgbClr val="B7F1FF"/>
              </a:gs>
              <a:gs pos="100000">
                <a:schemeClr val="bg1"/>
              </a:gs>
            </a:gsLst>
            <a:lin ang="0" scaled="1"/>
          </a:gradFill>
          <a:ln>
            <a:solidFill>
              <a:srgbClr val="B7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/>
          <a:srcRect l="41589" t="38254" r="36268" b="31016"/>
          <a:stretch/>
        </p:blipFill>
        <p:spPr>
          <a:xfrm>
            <a:off x="599703" y="997533"/>
            <a:ext cx="3929309" cy="3067396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69369" y="4105986"/>
            <a:ext cx="496789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Ayak 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 sonraki adım için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kalktığında, tırnak kapsülü daralarak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coriuma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basınç uygular. Böylece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coriumdaki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basıncı artan kan, gevşek haldeki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corium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coronariumdaki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venöz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pleksuslara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geçer. </a:t>
            </a:r>
            <a:endParaRPr lang="tr-T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Ayak yukarı kaldırıldığında kan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distal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phalanxtaki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arteriel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terminallere ulaşmıştır, ancak tırnak kapsülü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coriuma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baskı yaptığından kan daha 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ileri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gidemez. </a:t>
            </a:r>
          </a:p>
          <a:p>
            <a:pPr>
              <a:lnSpc>
                <a:spcPct val="115000"/>
              </a:lnSpc>
            </a:pP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Lamellar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koryum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ancak tırnağa yeniden ağırlık bindiğinde kanla dolar.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5265884" y="4214286"/>
            <a:ext cx="49125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Ağırlık </a:t>
            </a:r>
            <a:r>
              <a:rPr lang="tr-TR" sz="1600" dirty="0" smtClean="0"/>
              <a:t>altında, </a:t>
            </a:r>
            <a:r>
              <a:rPr lang="tr-TR" sz="1600" dirty="0" err="1" smtClean="0"/>
              <a:t>corium</a:t>
            </a:r>
            <a:r>
              <a:rPr lang="tr-TR" sz="1600" dirty="0" smtClean="0"/>
              <a:t> </a:t>
            </a:r>
            <a:r>
              <a:rPr lang="tr-TR" sz="1600" dirty="0" err="1" smtClean="0"/>
              <a:t>coronariumun</a:t>
            </a:r>
            <a:r>
              <a:rPr lang="tr-TR" sz="1600" dirty="0" smtClean="0"/>
              <a:t> çıkıntısı </a:t>
            </a:r>
            <a:r>
              <a:rPr lang="tr-TR" sz="1600" dirty="0"/>
              <a:t>(</a:t>
            </a:r>
            <a:r>
              <a:rPr lang="tr-TR" sz="1600" dirty="0" err="1" smtClean="0"/>
              <a:t>ekstensor</a:t>
            </a:r>
            <a:r>
              <a:rPr lang="tr-TR" sz="1600" dirty="0" smtClean="0"/>
              <a:t> </a:t>
            </a:r>
            <a:r>
              <a:rPr lang="tr-TR" sz="1600" dirty="0" err="1"/>
              <a:t>tendon</a:t>
            </a:r>
            <a:r>
              <a:rPr lang="tr-TR" sz="1600" dirty="0"/>
              <a:t> ve iç duvarın eğimli üst kısmı ile birlikte) koroner </a:t>
            </a:r>
            <a:r>
              <a:rPr lang="tr-TR" sz="1600" dirty="0" err="1"/>
              <a:t>venöz</a:t>
            </a:r>
            <a:r>
              <a:rPr lang="tr-TR" sz="1600" dirty="0"/>
              <a:t> </a:t>
            </a:r>
            <a:r>
              <a:rPr lang="tr-TR" sz="1600" dirty="0" err="1"/>
              <a:t>pleksusa</a:t>
            </a:r>
            <a:r>
              <a:rPr lang="tr-TR" sz="1600" dirty="0"/>
              <a:t> </a:t>
            </a:r>
            <a:r>
              <a:rPr lang="tr-TR" sz="1600" dirty="0" smtClean="0"/>
              <a:t>baskı yaparak kanı bacağın üst bölgelerine hareket </a:t>
            </a:r>
            <a:r>
              <a:rPr lang="tr-TR" sz="1600" dirty="0"/>
              <a:t>ettirir.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l="32625" t="42667" r="33625" b="11333"/>
          <a:stretch/>
        </p:blipFill>
        <p:spPr>
          <a:xfrm>
            <a:off x="5833548" y="1025028"/>
            <a:ext cx="3965079" cy="3039894"/>
          </a:xfrm>
          <a:prstGeom prst="rect">
            <a:avLst/>
          </a:prstGeom>
        </p:spPr>
      </p:pic>
      <p:sp>
        <p:nvSpPr>
          <p:cNvPr id="7" name="Yuvarlatılmış Dikdörtgen 6"/>
          <p:cNvSpPr/>
          <p:nvPr/>
        </p:nvSpPr>
        <p:spPr>
          <a:xfrm>
            <a:off x="216131" y="1030778"/>
            <a:ext cx="4729942" cy="3025835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5283200" y="1005839"/>
            <a:ext cx="4808451" cy="3025835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457198" y="315884"/>
            <a:ext cx="3737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Ayakta Dolaşım Pompası (2)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377" y="1596044"/>
            <a:ext cx="5490557" cy="491282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54554" y="1044626"/>
            <a:ext cx="4352790" cy="2951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tr-TR" sz="1600" dirty="0" err="1" smtClean="0"/>
              <a:t>Distal</a:t>
            </a:r>
            <a:r>
              <a:rPr lang="tr-TR" sz="1600" dirty="0" smtClean="0"/>
              <a:t> </a:t>
            </a:r>
            <a:r>
              <a:rPr lang="tr-TR" sz="1600" dirty="0" err="1" smtClean="0"/>
              <a:t>phalanxın</a:t>
            </a:r>
            <a:r>
              <a:rPr lang="tr-TR" sz="1600" dirty="0" smtClean="0"/>
              <a:t> yüzeyinde bulunan </a:t>
            </a:r>
            <a:r>
              <a:rPr lang="tr-TR" sz="1600" dirty="0" err="1"/>
              <a:t>sublamellar</a:t>
            </a:r>
            <a:r>
              <a:rPr lang="tr-TR" sz="1600" dirty="0"/>
              <a:t> </a:t>
            </a:r>
            <a:r>
              <a:rPr lang="tr-TR" sz="1600" dirty="0" err="1" smtClean="0"/>
              <a:t>dermiste</a:t>
            </a:r>
            <a:r>
              <a:rPr lang="tr-TR" sz="1600" dirty="0" smtClean="0"/>
              <a:t> ve </a:t>
            </a:r>
            <a:r>
              <a:rPr lang="tr-TR" sz="1600" dirty="0" err="1" smtClean="0"/>
              <a:t>dermal</a:t>
            </a:r>
            <a:r>
              <a:rPr lang="tr-TR" sz="1600" dirty="0" smtClean="0"/>
              <a:t> </a:t>
            </a:r>
            <a:r>
              <a:rPr lang="tr-TR" sz="1600" dirty="0" err="1" smtClean="0"/>
              <a:t>lamellalar</a:t>
            </a:r>
            <a:r>
              <a:rPr lang="tr-TR" sz="1600" dirty="0" smtClean="0"/>
              <a:t> arasında yoğun bir </a:t>
            </a:r>
            <a:r>
              <a:rPr lang="tr-TR" sz="1600" dirty="0" err="1" smtClean="0"/>
              <a:t>kapiller</a:t>
            </a:r>
            <a:r>
              <a:rPr lang="tr-TR" sz="1600" dirty="0" smtClean="0"/>
              <a:t> damar ağı (</a:t>
            </a:r>
            <a:r>
              <a:rPr lang="tr-TR" sz="1600" dirty="0" err="1" smtClean="0"/>
              <a:t>kapiller</a:t>
            </a:r>
            <a:r>
              <a:rPr lang="tr-TR" sz="1600" dirty="0" smtClean="0"/>
              <a:t> yatak) vardır. </a:t>
            </a:r>
          </a:p>
          <a:p>
            <a:pPr>
              <a:lnSpc>
                <a:spcPts val="2500"/>
              </a:lnSpc>
            </a:pPr>
            <a:r>
              <a:rPr lang="tr-TR" sz="1600" dirty="0" smtClean="0"/>
              <a:t>Bu bölgede arter ve </a:t>
            </a:r>
            <a:r>
              <a:rPr lang="tr-TR" sz="1600" dirty="0" err="1" smtClean="0"/>
              <a:t>venler</a:t>
            </a:r>
            <a:r>
              <a:rPr lang="tr-TR" sz="1600" dirty="0" smtClean="0"/>
              <a:t> </a:t>
            </a:r>
            <a:r>
              <a:rPr lang="tr-TR" sz="1600" dirty="0" err="1" smtClean="0"/>
              <a:t>anastomoz</a:t>
            </a:r>
            <a:r>
              <a:rPr lang="tr-TR" sz="1600" dirty="0" smtClean="0"/>
              <a:t> (AVA) yapar. AVA açıkken </a:t>
            </a:r>
            <a:r>
              <a:rPr lang="tr-TR" sz="1600" dirty="0" err="1" smtClean="0"/>
              <a:t>arteriollerdeki</a:t>
            </a:r>
            <a:r>
              <a:rPr lang="tr-TR" sz="1600" dirty="0" smtClean="0"/>
              <a:t> kan </a:t>
            </a:r>
            <a:r>
              <a:rPr lang="tr-TR" sz="1600" dirty="0" err="1" smtClean="0"/>
              <a:t>kapiller</a:t>
            </a:r>
            <a:r>
              <a:rPr lang="tr-TR" sz="1600" dirty="0" smtClean="0"/>
              <a:t> damarlara uğramadan </a:t>
            </a:r>
            <a:r>
              <a:rPr lang="tr-TR" sz="1600" dirty="0" err="1" smtClean="0"/>
              <a:t>venüllere</a:t>
            </a:r>
            <a:r>
              <a:rPr lang="tr-TR" sz="1600" dirty="0" smtClean="0"/>
              <a:t> geçer ve </a:t>
            </a:r>
            <a:r>
              <a:rPr lang="tr-TR" sz="1600" dirty="0" err="1" smtClean="0"/>
              <a:t>perfüzyon</a:t>
            </a:r>
            <a:r>
              <a:rPr lang="tr-TR" sz="1600" dirty="0" smtClean="0"/>
              <a:t> azalır. </a:t>
            </a:r>
          </a:p>
          <a:p>
            <a:pPr>
              <a:lnSpc>
                <a:spcPts val="2500"/>
              </a:lnSpc>
            </a:pPr>
            <a:r>
              <a:rPr lang="tr-TR" sz="1600" dirty="0" smtClean="0"/>
              <a:t>AVA, </a:t>
            </a:r>
            <a:r>
              <a:rPr lang="tr-TR" sz="1600" dirty="0" err="1" smtClean="0"/>
              <a:t>termoregulatör</a:t>
            </a:r>
            <a:r>
              <a:rPr lang="tr-TR" sz="1600" dirty="0" smtClean="0"/>
              <a:t> görevi yapar.</a:t>
            </a:r>
          </a:p>
          <a:p>
            <a:pPr>
              <a:lnSpc>
                <a:spcPts val="2500"/>
              </a:lnSpc>
            </a:pPr>
            <a:r>
              <a:rPr lang="tr-TR" sz="1600" dirty="0" smtClean="0"/>
              <a:t>AVA, ayak </a:t>
            </a:r>
            <a:r>
              <a:rPr lang="tr-TR" sz="1600" dirty="0"/>
              <a:t>yere çarptığında </a:t>
            </a:r>
            <a:r>
              <a:rPr lang="tr-TR" sz="1600" dirty="0" err="1"/>
              <a:t>kapillar</a:t>
            </a:r>
            <a:r>
              <a:rPr lang="tr-TR" sz="1600" dirty="0"/>
              <a:t> yatağın zarar görmemesi için </a:t>
            </a:r>
            <a:r>
              <a:rPr lang="tr-TR" sz="1600" dirty="0" smtClean="0"/>
              <a:t>tahliye </a:t>
            </a:r>
            <a:r>
              <a:rPr lang="tr-TR" sz="1600" dirty="0"/>
              <a:t>vanası gibi iş görür.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1" y="4142002"/>
            <a:ext cx="3608647" cy="2533731"/>
          </a:xfrm>
          <a:prstGeom prst="rect">
            <a:avLst/>
          </a:prstGeom>
        </p:spPr>
      </p:pic>
      <p:sp>
        <p:nvSpPr>
          <p:cNvPr id="6" name="Yuvarlatılmış Dikdörtgen 5"/>
          <p:cNvSpPr/>
          <p:nvPr/>
        </p:nvSpPr>
        <p:spPr>
          <a:xfrm>
            <a:off x="108066" y="4110181"/>
            <a:ext cx="4330930" cy="2673003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280787" y="454428"/>
            <a:ext cx="355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Lamellar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Mikrosirkülasyon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580313" y="1072342"/>
            <a:ext cx="5613861" cy="5672050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/>
          <p:cNvSpPr txBox="1"/>
          <p:nvPr/>
        </p:nvSpPr>
        <p:spPr>
          <a:xfrm>
            <a:off x="4871257" y="4829696"/>
            <a:ext cx="8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200" dirty="0" err="1" smtClean="0"/>
              <a:t>Primary</a:t>
            </a:r>
            <a:r>
              <a:rPr lang="tr-TR" sz="1200" dirty="0" smtClean="0"/>
              <a:t> </a:t>
            </a:r>
          </a:p>
          <a:p>
            <a:pPr algn="ctr"/>
            <a:r>
              <a:rPr lang="tr-TR" sz="1200" dirty="0" err="1" smtClean="0"/>
              <a:t>epidermal</a:t>
            </a:r>
            <a:endParaRPr lang="tr-TR" sz="1200" dirty="0" smtClean="0"/>
          </a:p>
          <a:p>
            <a:pPr algn="ctr"/>
            <a:r>
              <a:rPr lang="tr-TR" sz="1200" dirty="0" smtClean="0"/>
              <a:t> </a:t>
            </a:r>
            <a:r>
              <a:rPr lang="tr-TR" sz="1200" dirty="0" err="1" smtClean="0"/>
              <a:t>lamina</a:t>
            </a:r>
            <a:endParaRPr lang="tr-TR" sz="12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5921985" y="5738554"/>
            <a:ext cx="834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200" dirty="0" err="1" smtClean="0"/>
              <a:t>Secondary</a:t>
            </a:r>
            <a:endParaRPr lang="tr-TR" sz="1200" dirty="0" smtClean="0"/>
          </a:p>
          <a:p>
            <a:pPr algn="ctr"/>
            <a:r>
              <a:rPr lang="tr-TR" sz="1200" dirty="0" err="1" smtClean="0"/>
              <a:t>epidermal</a:t>
            </a:r>
            <a:endParaRPr lang="tr-TR" sz="1200" dirty="0" smtClean="0"/>
          </a:p>
          <a:p>
            <a:pPr algn="ctr"/>
            <a:r>
              <a:rPr lang="tr-TR" sz="1200" dirty="0" smtClean="0"/>
              <a:t> </a:t>
            </a:r>
            <a:r>
              <a:rPr lang="tr-TR" sz="1200" dirty="0" err="1" smtClean="0"/>
              <a:t>lamina</a:t>
            </a:r>
            <a:endParaRPr lang="tr-TR" sz="1200" dirty="0"/>
          </a:p>
        </p:txBody>
      </p:sp>
      <p:cxnSp>
        <p:nvCxnSpPr>
          <p:cNvPr id="13" name="Düz Bağlayıcı 12"/>
          <p:cNvCxnSpPr/>
          <p:nvPr/>
        </p:nvCxnSpPr>
        <p:spPr>
          <a:xfrm flipH="1">
            <a:off x="5627716" y="4438996"/>
            <a:ext cx="540328" cy="5985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/>
          <p:cNvCxnSpPr/>
          <p:nvPr/>
        </p:nvCxnSpPr>
        <p:spPr>
          <a:xfrm flipH="1">
            <a:off x="6724996" y="5527964"/>
            <a:ext cx="241069" cy="257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64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5375563" y="265332"/>
            <a:ext cx="4717343" cy="2382982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138542" y="648368"/>
            <a:ext cx="5007615" cy="2004299"/>
          </a:xfrm>
          <a:prstGeom prst="roundRect">
            <a:avLst>
              <a:gd name="adj" fmla="val 2778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136122" y="752669"/>
            <a:ext cx="48847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 smtClean="0"/>
              <a:t>Sağlıklı bir tırnak kapsülünde </a:t>
            </a:r>
            <a:r>
              <a:rPr lang="tr-TR" sz="1600" dirty="0" err="1" smtClean="0"/>
              <a:t>epidermal</a:t>
            </a:r>
            <a:r>
              <a:rPr lang="tr-TR" sz="1600" dirty="0" smtClean="0"/>
              <a:t> </a:t>
            </a:r>
            <a:r>
              <a:rPr lang="tr-TR" sz="1600" dirty="0" err="1" smtClean="0"/>
              <a:t>lamellalar</a:t>
            </a:r>
            <a:r>
              <a:rPr lang="tr-TR" sz="1600" dirty="0" smtClean="0"/>
              <a:t> ve </a:t>
            </a:r>
            <a:r>
              <a:rPr lang="tr-TR" sz="1600" dirty="0" err="1" smtClean="0"/>
              <a:t>dermal</a:t>
            </a:r>
            <a:r>
              <a:rPr lang="tr-TR" sz="1600" dirty="0" smtClean="0"/>
              <a:t> </a:t>
            </a:r>
            <a:r>
              <a:rPr lang="tr-TR" sz="1600" dirty="0" err="1" smtClean="0"/>
              <a:t>lamellalar</a:t>
            </a:r>
            <a:r>
              <a:rPr lang="tr-TR" sz="1600" dirty="0" smtClean="0"/>
              <a:t> birbirine kenetlenerek </a:t>
            </a:r>
            <a:r>
              <a:rPr lang="tr-TR" sz="1600" dirty="0" err="1" smtClean="0"/>
              <a:t>distal</a:t>
            </a:r>
            <a:r>
              <a:rPr lang="tr-TR" sz="1600" dirty="0" smtClean="0"/>
              <a:t> </a:t>
            </a:r>
            <a:r>
              <a:rPr lang="tr-TR" sz="1600" dirty="0" err="1" smtClean="0"/>
              <a:t>phalanxı</a:t>
            </a:r>
            <a:r>
              <a:rPr lang="tr-TR" sz="1600" dirty="0" smtClean="0"/>
              <a:t> askıda tutar. </a:t>
            </a:r>
            <a:r>
              <a:rPr lang="tr-TR" sz="1600" dirty="0" err="1" smtClean="0"/>
              <a:t>Lamellaların</a:t>
            </a:r>
            <a:r>
              <a:rPr lang="tr-TR" sz="1600" dirty="0" smtClean="0"/>
              <a:t> çeşitli nedenlerle </a:t>
            </a:r>
            <a:r>
              <a:rPr lang="tr-TR" sz="1600" dirty="0" err="1" smtClean="0"/>
              <a:t>harabiyeti</a:t>
            </a:r>
            <a:r>
              <a:rPr lang="tr-TR" sz="1600" dirty="0" smtClean="0"/>
              <a:t> sonucu </a:t>
            </a:r>
            <a:r>
              <a:rPr lang="tr-TR" sz="1600" dirty="0" err="1" smtClean="0"/>
              <a:t>distal</a:t>
            </a:r>
            <a:r>
              <a:rPr lang="tr-TR" sz="1600" dirty="0" smtClean="0"/>
              <a:t> </a:t>
            </a:r>
            <a:r>
              <a:rPr lang="tr-TR" sz="1600" dirty="0" err="1" smtClean="0"/>
              <a:t>phalanx</a:t>
            </a:r>
            <a:r>
              <a:rPr lang="tr-TR" sz="1600" dirty="0" smtClean="0"/>
              <a:t> askıda tutulamaz, ucu </a:t>
            </a:r>
            <a:r>
              <a:rPr lang="tr-TR" sz="1600" dirty="0" err="1" smtClean="0"/>
              <a:t>solea</a:t>
            </a:r>
            <a:r>
              <a:rPr lang="tr-TR" sz="1600" dirty="0" smtClean="0"/>
              <a:t> </a:t>
            </a:r>
            <a:r>
              <a:rPr lang="tr-TR" sz="1600" dirty="0" err="1" smtClean="0"/>
              <a:t>unguleaya</a:t>
            </a:r>
            <a:r>
              <a:rPr lang="tr-TR" sz="1600" dirty="0" smtClean="0"/>
              <a:t> doğru aşağı iner.  Böylece </a:t>
            </a:r>
            <a:r>
              <a:rPr lang="tr-TR" sz="1600" dirty="0" err="1"/>
              <a:t>solea</a:t>
            </a:r>
            <a:r>
              <a:rPr lang="tr-TR" sz="1600" dirty="0"/>
              <a:t> ve </a:t>
            </a:r>
            <a:r>
              <a:rPr lang="tr-TR" sz="1600" dirty="0" err="1"/>
              <a:t>coroner</a:t>
            </a:r>
            <a:r>
              <a:rPr lang="tr-TR" sz="1600" dirty="0"/>
              <a:t> </a:t>
            </a:r>
            <a:r>
              <a:rPr lang="tr-TR" sz="1600" dirty="0" err="1"/>
              <a:t>band</a:t>
            </a:r>
            <a:r>
              <a:rPr lang="tr-TR" sz="1600" dirty="0"/>
              <a:t> </a:t>
            </a:r>
            <a:r>
              <a:rPr lang="tr-TR" sz="1600" dirty="0" err="1"/>
              <a:t>coriumunu</a:t>
            </a:r>
            <a:r>
              <a:rPr lang="tr-TR" sz="1600" dirty="0"/>
              <a:t> </a:t>
            </a:r>
            <a:r>
              <a:rPr lang="tr-TR" sz="1600" dirty="0" smtClean="0"/>
              <a:t>ezer ve damarlara </a:t>
            </a:r>
            <a:r>
              <a:rPr lang="tr-TR" sz="1600" dirty="0"/>
              <a:t>hasar </a:t>
            </a:r>
            <a:r>
              <a:rPr lang="tr-TR" sz="1600" dirty="0" smtClean="0"/>
              <a:t>vererek şiddetli acıya sebep olur.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5426014" y="291766"/>
            <a:ext cx="468414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Patogenez</a:t>
            </a:r>
            <a:r>
              <a:rPr lang="tr-TR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tr-TR" sz="1600" dirty="0" smtClean="0"/>
              <a:t>Ayakta </a:t>
            </a:r>
            <a:r>
              <a:rPr lang="tr-TR" sz="1600" dirty="0" err="1" smtClean="0"/>
              <a:t>mikrovasküler</a:t>
            </a:r>
            <a:r>
              <a:rPr lang="tr-TR" sz="1600" dirty="0" smtClean="0"/>
              <a:t> sistem regülasyonun bozulması (</a:t>
            </a:r>
            <a:r>
              <a:rPr lang="tr-TR" sz="1600" dirty="0" err="1" smtClean="0"/>
              <a:t>iskemi</a:t>
            </a:r>
            <a:r>
              <a:rPr lang="tr-TR" sz="1600" dirty="0" smtClean="0"/>
              <a:t>) </a:t>
            </a:r>
            <a:r>
              <a:rPr lang="tr-TR" sz="1600" dirty="0" err="1"/>
              <a:t>epidermal</a:t>
            </a:r>
            <a:r>
              <a:rPr lang="tr-TR" sz="1600" dirty="0"/>
              <a:t> </a:t>
            </a:r>
            <a:r>
              <a:rPr lang="tr-TR" sz="1600" dirty="0" err="1"/>
              <a:t>laminalarla</a:t>
            </a:r>
            <a:r>
              <a:rPr lang="tr-TR" sz="1600" dirty="0"/>
              <a:t> </a:t>
            </a:r>
            <a:r>
              <a:rPr lang="tr-TR" sz="1600" dirty="0" smtClean="0"/>
              <a:t>kenetlenen </a:t>
            </a:r>
            <a:r>
              <a:rPr lang="tr-TR" sz="1600" dirty="0" err="1" smtClean="0"/>
              <a:t>dermal</a:t>
            </a:r>
            <a:r>
              <a:rPr lang="tr-TR" sz="1600" dirty="0" smtClean="0"/>
              <a:t> tabakayı etkiler. </a:t>
            </a:r>
          </a:p>
          <a:p>
            <a:r>
              <a:rPr lang="tr-TR" sz="1600" dirty="0" err="1" smtClean="0"/>
              <a:t>Laminar</a:t>
            </a:r>
            <a:r>
              <a:rPr lang="tr-TR" sz="1600" dirty="0" smtClean="0"/>
              <a:t> bölge </a:t>
            </a:r>
            <a:r>
              <a:rPr lang="tr-TR" sz="1600" dirty="0" err="1" smtClean="0"/>
              <a:t>iskemisi</a:t>
            </a:r>
            <a:r>
              <a:rPr lang="tr-TR" sz="1600" dirty="0" smtClean="0"/>
              <a:t> </a:t>
            </a:r>
            <a:r>
              <a:rPr lang="tr-TR" sz="1600" i="1" dirty="0" smtClean="0"/>
              <a:t>(</a:t>
            </a:r>
            <a:r>
              <a:rPr lang="tr-TR" sz="1600" i="1" dirty="0" err="1" smtClean="0"/>
              <a:t>yangısel</a:t>
            </a:r>
            <a:r>
              <a:rPr lang="tr-TR" sz="1600" i="1" dirty="0" smtClean="0"/>
              <a:t> </a:t>
            </a:r>
            <a:r>
              <a:rPr lang="tr-TR" sz="1600" i="1" dirty="0" err="1" smtClean="0"/>
              <a:t>mediatörler</a:t>
            </a:r>
            <a:r>
              <a:rPr lang="tr-TR" sz="1600" i="1" dirty="0"/>
              <a:t>, </a:t>
            </a:r>
            <a:r>
              <a:rPr lang="tr-TR" sz="1600" i="1" dirty="0" err="1"/>
              <a:t>tromboz</a:t>
            </a:r>
            <a:r>
              <a:rPr lang="tr-TR" sz="1600" i="1" dirty="0"/>
              <a:t>, </a:t>
            </a:r>
            <a:r>
              <a:rPr lang="tr-TR" sz="1600" i="1" dirty="0" err="1"/>
              <a:t>vazokonstriksiyon</a:t>
            </a:r>
            <a:r>
              <a:rPr lang="tr-TR" sz="1600" i="1" dirty="0"/>
              <a:t>, </a:t>
            </a:r>
            <a:r>
              <a:rPr lang="tr-TR" sz="1600" i="1" dirty="0" err="1" smtClean="0"/>
              <a:t>perivasküler</a:t>
            </a:r>
            <a:r>
              <a:rPr lang="tr-TR" sz="1600" i="1" dirty="0" smtClean="0"/>
              <a:t> ödem, soğuk veya </a:t>
            </a:r>
            <a:r>
              <a:rPr lang="tr-TR" sz="1600" i="1" dirty="0" err="1" smtClean="0"/>
              <a:t>AVA’nın</a:t>
            </a:r>
            <a:r>
              <a:rPr lang="tr-TR" sz="1600" i="1" dirty="0" smtClean="0"/>
              <a:t> açılması)</a:t>
            </a:r>
            <a:r>
              <a:rPr lang="tr-TR" sz="1600" dirty="0" smtClean="0"/>
              <a:t> </a:t>
            </a:r>
            <a:r>
              <a:rPr lang="tr-TR" sz="1600" dirty="0" err="1" smtClean="0"/>
              <a:t>lamina</a:t>
            </a:r>
            <a:r>
              <a:rPr lang="tr-TR" sz="1600" dirty="0" smtClean="0"/>
              <a:t> dejenerasyonu sonucu </a:t>
            </a:r>
            <a:r>
              <a:rPr lang="tr-TR" sz="1600" dirty="0" err="1" smtClean="0"/>
              <a:t>distal</a:t>
            </a:r>
            <a:r>
              <a:rPr lang="tr-TR" sz="1600" dirty="0" smtClean="0"/>
              <a:t> </a:t>
            </a:r>
            <a:r>
              <a:rPr lang="tr-TR" sz="1600" dirty="0" err="1" smtClean="0"/>
              <a:t>phalanxın</a:t>
            </a:r>
            <a:r>
              <a:rPr lang="tr-TR" sz="1600" dirty="0" smtClean="0"/>
              <a:t> tırnak duvarından ayrılmasına </a:t>
            </a:r>
            <a:r>
              <a:rPr lang="tr-TR" sz="1600" dirty="0"/>
              <a:t>neden olur</a:t>
            </a:r>
            <a:r>
              <a:rPr lang="tr-TR" dirty="0"/>
              <a:t>. 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23701" y="182881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Laminitis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623" y="2725947"/>
            <a:ext cx="6638416" cy="4060685"/>
          </a:xfrm>
          <a:prstGeom prst="rect">
            <a:avLst/>
          </a:prstGeom>
        </p:spPr>
      </p:pic>
      <p:sp>
        <p:nvSpPr>
          <p:cNvPr id="8" name="Yuvarlatılmış Dikdörtgen 7"/>
          <p:cNvSpPr/>
          <p:nvPr/>
        </p:nvSpPr>
        <p:spPr>
          <a:xfrm>
            <a:off x="1504604" y="2717322"/>
            <a:ext cx="6661265" cy="4076946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63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Yuvarlatılmış Dikdörtgen 14"/>
          <p:cNvSpPr/>
          <p:nvPr/>
        </p:nvSpPr>
        <p:spPr>
          <a:xfrm>
            <a:off x="228698" y="891201"/>
            <a:ext cx="4704809" cy="2543115"/>
          </a:xfrm>
          <a:prstGeom prst="roundRect">
            <a:avLst>
              <a:gd name="adj" fmla="val 3254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</a:gra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3890" t="16932" r="27752" b="11426"/>
          <a:stretch/>
        </p:blipFill>
        <p:spPr>
          <a:xfrm flipH="1">
            <a:off x="5694217" y="3631535"/>
            <a:ext cx="4503865" cy="311008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7" y="3657601"/>
            <a:ext cx="4692769" cy="3108960"/>
          </a:xfrm>
          <a:prstGeom prst="rect">
            <a:avLst/>
          </a:prstGeom>
        </p:spPr>
      </p:pic>
      <p:pic>
        <p:nvPicPr>
          <p:cNvPr id="4" name="Resim 3"/>
          <p:cNvPicPr/>
          <p:nvPr/>
        </p:nvPicPr>
        <p:blipFill rotWithShape="1">
          <a:blip r:embed="rId4"/>
          <a:srcRect l="23204" t="17104" r="25002" b="10212"/>
          <a:stretch/>
        </p:blipFill>
        <p:spPr bwMode="auto">
          <a:xfrm>
            <a:off x="5561215" y="184727"/>
            <a:ext cx="4654203" cy="33010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Düz Bağlayıcı 5"/>
          <p:cNvCxnSpPr/>
          <p:nvPr/>
        </p:nvCxnSpPr>
        <p:spPr>
          <a:xfrm flipH="1">
            <a:off x="6591993" y="5370022"/>
            <a:ext cx="631767" cy="7315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Bağlayıcı 8"/>
          <p:cNvCxnSpPr/>
          <p:nvPr/>
        </p:nvCxnSpPr>
        <p:spPr>
          <a:xfrm flipH="1">
            <a:off x="7888777" y="4547062"/>
            <a:ext cx="307571" cy="548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/>
          <p:cNvCxnSpPr/>
          <p:nvPr/>
        </p:nvCxnSpPr>
        <p:spPr>
          <a:xfrm flipH="1">
            <a:off x="7614458" y="5128952"/>
            <a:ext cx="257695" cy="6899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5"/>
          <a:srcRect l="1224" r="1553" b="27222"/>
          <a:stretch/>
        </p:blipFill>
        <p:spPr>
          <a:xfrm>
            <a:off x="5572249" y="3632661"/>
            <a:ext cx="4644092" cy="3108961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556953" y="257695"/>
            <a:ext cx="242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Laminitis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Patofizyolojisi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565654" y="1373147"/>
            <a:ext cx="3917483" cy="1737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tr-TR" dirty="0" err="1" smtClean="0"/>
              <a:t>İskemik</a:t>
            </a:r>
            <a:endParaRPr lang="tr-TR" dirty="0" smtClean="0"/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tr-TR" dirty="0" err="1" smtClean="0"/>
              <a:t>Enzimatik</a:t>
            </a:r>
            <a:r>
              <a:rPr lang="tr-TR" dirty="0" smtClean="0"/>
              <a:t> (</a:t>
            </a:r>
            <a:r>
              <a:rPr lang="tr-TR" dirty="0" err="1" smtClean="0"/>
              <a:t>matriks</a:t>
            </a:r>
            <a:r>
              <a:rPr lang="tr-TR" dirty="0" smtClean="0"/>
              <a:t> </a:t>
            </a:r>
            <a:r>
              <a:rPr lang="tr-TR" dirty="0" err="1" smtClean="0"/>
              <a:t>metalloproteinaz</a:t>
            </a:r>
            <a:r>
              <a:rPr lang="tr-TR" dirty="0" smtClean="0"/>
              <a:t>)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Endokrin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tr-TR" dirty="0" err="1" smtClean="0"/>
              <a:t>Metabolik</a:t>
            </a:r>
            <a:endParaRPr lang="tr-TR" dirty="0" smtClean="0"/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tr-TR" dirty="0" err="1" smtClean="0"/>
              <a:t>Yangısel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8416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Yuvarlatılmış Dikdörtgen 10"/>
          <p:cNvSpPr/>
          <p:nvPr/>
        </p:nvSpPr>
        <p:spPr>
          <a:xfrm>
            <a:off x="124378" y="999460"/>
            <a:ext cx="4844438" cy="5677788"/>
          </a:xfrm>
          <a:prstGeom prst="roundRect">
            <a:avLst>
              <a:gd name="adj" fmla="val 3254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3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r="1689" b="6852"/>
          <a:stretch/>
        </p:blipFill>
        <p:spPr>
          <a:xfrm>
            <a:off x="5535214" y="332509"/>
            <a:ext cx="4398499" cy="3025833"/>
          </a:xfrm>
          <a:prstGeom prst="rect">
            <a:avLst/>
          </a:prstGeom>
          <a:ln>
            <a:noFill/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r="2939"/>
          <a:stretch/>
        </p:blipFill>
        <p:spPr>
          <a:xfrm>
            <a:off x="5525256" y="3557848"/>
            <a:ext cx="4458334" cy="3039428"/>
          </a:xfrm>
          <a:prstGeom prst="rect">
            <a:avLst/>
          </a:prstGeom>
          <a:ln>
            <a:noFill/>
          </a:ln>
        </p:spPr>
      </p:pic>
      <p:sp>
        <p:nvSpPr>
          <p:cNvPr id="8" name="Metin kutusu 7"/>
          <p:cNvSpPr txBox="1"/>
          <p:nvPr/>
        </p:nvSpPr>
        <p:spPr>
          <a:xfrm>
            <a:off x="245709" y="273933"/>
            <a:ext cx="323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err="1" smtClean="0">
                <a:solidFill>
                  <a:srgbClr val="FF0000"/>
                </a:solidFill>
              </a:rPr>
              <a:t>Predispose</a:t>
            </a:r>
            <a:r>
              <a:rPr lang="tr-TR" sz="2800" b="1" dirty="0" smtClean="0">
                <a:solidFill>
                  <a:srgbClr val="FF0000"/>
                </a:solidFill>
              </a:rPr>
              <a:t> Faktörler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266006" y="1149970"/>
            <a:ext cx="4804757" cy="543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tr-TR" sz="1700" b="1" dirty="0" err="1" smtClean="0">
                <a:solidFill>
                  <a:srgbClr val="FF0000"/>
                </a:solidFill>
              </a:rPr>
              <a:t>İskemi</a:t>
            </a:r>
            <a:endParaRPr lang="tr-TR" sz="1700" b="1" dirty="0" smtClean="0">
              <a:solidFill>
                <a:srgbClr val="FF0000"/>
              </a:solidFill>
            </a:endParaRPr>
          </a:p>
          <a:p>
            <a:pPr>
              <a:lnSpc>
                <a:spcPts val="2200"/>
              </a:lnSpc>
            </a:pPr>
            <a:r>
              <a:rPr lang="tr-TR" sz="1700" dirty="0" smtClean="0"/>
              <a:t>Soğuk, </a:t>
            </a:r>
            <a:r>
              <a:rPr lang="tr-TR" sz="1700" dirty="0" err="1" smtClean="0"/>
              <a:t>Arteriovenöz</a:t>
            </a:r>
            <a:r>
              <a:rPr lang="tr-TR" sz="1700" dirty="0" smtClean="0"/>
              <a:t> </a:t>
            </a:r>
            <a:r>
              <a:rPr lang="tr-TR" sz="1700" dirty="0" err="1" smtClean="0"/>
              <a:t>şantlar</a:t>
            </a:r>
            <a:r>
              <a:rPr lang="tr-TR" sz="1700" dirty="0" smtClean="0"/>
              <a:t>…</a:t>
            </a:r>
          </a:p>
          <a:p>
            <a:pPr>
              <a:lnSpc>
                <a:spcPts val="2200"/>
              </a:lnSpc>
            </a:pPr>
            <a:endParaRPr lang="tr-TR" sz="1700" b="1" dirty="0">
              <a:solidFill>
                <a:srgbClr val="FF0000"/>
              </a:solidFill>
            </a:endParaRPr>
          </a:p>
          <a:p>
            <a:pPr>
              <a:lnSpc>
                <a:spcPts val="2200"/>
              </a:lnSpc>
            </a:pPr>
            <a:r>
              <a:rPr lang="tr-TR" sz="1700" b="1" dirty="0" smtClean="0">
                <a:solidFill>
                  <a:srgbClr val="FF0000"/>
                </a:solidFill>
              </a:rPr>
              <a:t>Sistemik/Lokal </a:t>
            </a:r>
            <a:r>
              <a:rPr lang="tr-TR" sz="1700" b="1" dirty="0" err="1" smtClean="0">
                <a:solidFill>
                  <a:srgbClr val="FF0000"/>
                </a:solidFill>
              </a:rPr>
              <a:t>Yangısel</a:t>
            </a:r>
            <a:r>
              <a:rPr lang="tr-TR" sz="1700" b="1" dirty="0" smtClean="0">
                <a:solidFill>
                  <a:srgbClr val="FF0000"/>
                </a:solidFill>
              </a:rPr>
              <a:t> Süreçler</a:t>
            </a:r>
          </a:p>
          <a:p>
            <a:pPr>
              <a:lnSpc>
                <a:spcPts val="2200"/>
              </a:lnSpc>
            </a:pPr>
            <a:r>
              <a:rPr lang="tr-TR" sz="1700" dirty="0" err="1"/>
              <a:t>Allerjik</a:t>
            </a:r>
            <a:r>
              <a:rPr lang="tr-TR" sz="1700" dirty="0"/>
              <a:t> </a:t>
            </a:r>
            <a:r>
              <a:rPr lang="tr-TR" sz="1700" dirty="0" err="1"/>
              <a:t>reaks</a:t>
            </a:r>
            <a:r>
              <a:rPr lang="tr-TR" sz="1700" dirty="0" smtClean="0"/>
              <a:t>., </a:t>
            </a:r>
            <a:r>
              <a:rPr lang="tr-TR" sz="1700" dirty="0" err="1" smtClean="0"/>
              <a:t>Sitokinler</a:t>
            </a:r>
            <a:r>
              <a:rPr lang="tr-TR" sz="1700" dirty="0" smtClean="0"/>
              <a:t>, ROS, </a:t>
            </a:r>
            <a:r>
              <a:rPr lang="tr-TR" sz="1700" dirty="0" err="1" smtClean="0"/>
              <a:t>Sepsis</a:t>
            </a:r>
            <a:r>
              <a:rPr lang="tr-TR" sz="1700" dirty="0" smtClean="0"/>
              <a:t>, Şok, </a:t>
            </a:r>
            <a:r>
              <a:rPr lang="tr-TR" sz="1700" dirty="0" err="1" smtClean="0"/>
              <a:t>Endotoksemi</a:t>
            </a:r>
            <a:r>
              <a:rPr lang="tr-TR" sz="1700" dirty="0" smtClean="0"/>
              <a:t>, Kolit</a:t>
            </a:r>
            <a:r>
              <a:rPr lang="tr-TR" sz="1700" dirty="0"/>
              <a:t>, </a:t>
            </a:r>
            <a:r>
              <a:rPr lang="tr-TR" sz="1700" dirty="0" err="1" smtClean="0"/>
              <a:t>Enterit</a:t>
            </a:r>
            <a:r>
              <a:rPr lang="tr-TR" sz="1700" dirty="0"/>
              <a:t>, </a:t>
            </a:r>
            <a:r>
              <a:rPr lang="tr-TR" sz="1700" dirty="0" smtClean="0"/>
              <a:t>Bağırsak düğümlenmesi</a:t>
            </a:r>
          </a:p>
          <a:p>
            <a:pPr>
              <a:lnSpc>
                <a:spcPts val="2200"/>
              </a:lnSpc>
            </a:pPr>
            <a:endParaRPr lang="tr-TR" sz="1700" dirty="0" smtClean="0"/>
          </a:p>
          <a:p>
            <a:pPr>
              <a:lnSpc>
                <a:spcPts val="2200"/>
              </a:lnSpc>
            </a:pPr>
            <a:r>
              <a:rPr lang="tr-TR" sz="1700" b="1" dirty="0" smtClean="0">
                <a:solidFill>
                  <a:srgbClr val="FF0000"/>
                </a:solidFill>
              </a:rPr>
              <a:t>Karbonhidrat yüklemesi</a:t>
            </a:r>
          </a:p>
          <a:p>
            <a:pPr>
              <a:lnSpc>
                <a:spcPts val="2200"/>
              </a:lnSpc>
            </a:pPr>
            <a:r>
              <a:rPr lang="tr-TR" sz="1700" dirty="0" smtClean="0"/>
              <a:t>Aşırı dane yem alımı, </a:t>
            </a:r>
          </a:p>
          <a:p>
            <a:pPr>
              <a:lnSpc>
                <a:spcPts val="2200"/>
              </a:lnSpc>
            </a:pPr>
            <a:endParaRPr lang="tr-TR" sz="1700" dirty="0" smtClean="0"/>
          </a:p>
          <a:p>
            <a:pPr>
              <a:lnSpc>
                <a:spcPts val="2200"/>
              </a:lnSpc>
            </a:pPr>
            <a:r>
              <a:rPr lang="tr-TR" sz="1700" b="1" dirty="0" smtClean="0">
                <a:solidFill>
                  <a:srgbClr val="FF0000"/>
                </a:solidFill>
              </a:rPr>
              <a:t>Endokrin Bozukluklar</a:t>
            </a:r>
          </a:p>
          <a:p>
            <a:pPr>
              <a:lnSpc>
                <a:spcPts val="2200"/>
              </a:lnSpc>
            </a:pPr>
            <a:r>
              <a:rPr lang="tr-TR" sz="1700" dirty="0" err="1" smtClean="0"/>
              <a:t>Kortikosteroid</a:t>
            </a:r>
            <a:r>
              <a:rPr lang="tr-TR" sz="1700" dirty="0" smtClean="0"/>
              <a:t> </a:t>
            </a:r>
            <a:r>
              <a:rPr lang="tr-TR" sz="1700" dirty="0" err="1" smtClean="0"/>
              <a:t>uyg</a:t>
            </a:r>
            <a:r>
              <a:rPr lang="tr-TR" sz="1700" dirty="0" smtClean="0"/>
              <a:t>., </a:t>
            </a:r>
            <a:r>
              <a:rPr lang="tr-TR" sz="1700" dirty="0" err="1"/>
              <a:t>Hipotiroidizm</a:t>
            </a:r>
            <a:r>
              <a:rPr lang="tr-TR" sz="1700" dirty="0"/>
              <a:t>, </a:t>
            </a:r>
            <a:r>
              <a:rPr lang="tr-TR" sz="1700" dirty="0" err="1" smtClean="0"/>
              <a:t>Metabolik</a:t>
            </a:r>
            <a:r>
              <a:rPr lang="tr-TR" sz="1700" dirty="0" smtClean="0"/>
              <a:t> </a:t>
            </a:r>
            <a:r>
              <a:rPr lang="tr-TR" sz="1700" dirty="0" err="1"/>
              <a:t>send</a:t>
            </a:r>
            <a:r>
              <a:rPr lang="tr-TR" sz="1700" dirty="0"/>
              <a:t>., </a:t>
            </a:r>
            <a:r>
              <a:rPr lang="tr-TR" sz="1700" dirty="0" err="1" smtClean="0"/>
              <a:t>Cushing</a:t>
            </a:r>
            <a:r>
              <a:rPr lang="tr-TR" sz="1700" dirty="0" smtClean="0"/>
              <a:t> </a:t>
            </a:r>
            <a:r>
              <a:rPr lang="tr-TR" sz="1700" dirty="0" err="1" smtClean="0"/>
              <a:t>Send</a:t>
            </a:r>
            <a:r>
              <a:rPr lang="tr-TR" sz="1700" dirty="0" smtClean="0"/>
              <a:t>., </a:t>
            </a:r>
            <a:r>
              <a:rPr lang="tr-TR" sz="1700" dirty="0" err="1" smtClean="0"/>
              <a:t>Hiperglisemi</a:t>
            </a:r>
            <a:r>
              <a:rPr lang="tr-TR" sz="1700" dirty="0" smtClean="0"/>
              <a:t>, Uzun süreli </a:t>
            </a:r>
            <a:r>
              <a:rPr lang="tr-TR" sz="1700" dirty="0" err="1" smtClean="0"/>
              <a:t>östrus</a:t>
            </a:r>
            <a:r>
              <a:rPr lang="tr-TR" sz="1700" dirty="0" smtClean="0"/>
              <a:t>, </a:t>
            </a:r>
          </a:p>
          <a:p>
            <a:pPr>
              <a:lnSpc>
                <a:spcPts val="2200"/>
              </a:lnSpc>
            </a:pPr>
            <a:endParaRPr lang="tr-TR" sz="1700" dirty="0" smtClean="0"/>
          </a:p>
          <a:p>
            <a:pPr>
              <a:lnSpc>
                <a:spcPts val="2200"/>
              </a:lnSpc>
            </a:pPr>
            <a:r>
              <a:rPr lang="tr-TR" sz="1700" b="1" dirty="0" smtClean="0">
                <a:solidFill>
                  <a:srgbClr val="FF0000"/>
                </a:solidFill>
              </a:rPr>
              <a:t>Denge bozukluğu</a:t>
            </a:r>
          </a:p>
          <a:p>
            <a:pPr>
              <a:lnSpc>
                <a:spcPts val="2200"/>
              </a:lnSpc>
            </a:pPr>
            <a:r>
              <a:rPr lang="tr-TR" sz="1700" dirty="0"/>
              <a:t>T</a:t>
            </a:r>
            <a:r>
              <a:rPr lang="tr-TR" sz="1700" dirty="0" smtClean="0"/>
              <a:t>opallık, kırık rehabilitasyonu…</a:t>
            </a:r>
          </a:p>
          <a:p>
            <a:pPr>
              <a:lnSpc>
                <a:spcPts val="2200"/>
              </a:lnSpc>
            </a:pPr>
            <a:endParaRPr lang="tr-TR" sz="1700" dirty="0" smtClean="0"/>
          </a:p>
          <a:p>
            <a:pPr>
              <a:lnSpc>
                <a:spcPts val="2200"/>
              </a:lnSpc>
            </a:pPr>
            <a:r>
              <a:rPr lang="tr-TR" sz="1700" b="1" dirty="0" smtClean="0">
                <a:solidFill>
                  <a:srgbClr val="FF0000"/>
                </a:solidFill>
              </a:rPr>
              <a:t>Bakım</a:t>
            </a:r>
          </a:p>
          <a:p>
            <a:pPr>
              <a:lnSpc>
                <a:spcPts val="2200"/>
              </a:lnSpc>
            </a:pPr>
            <a:r>
              <a:rPr lang="tr-TR" sz="1700" dirty="0"/>
              <a:t>S</a:t>
            </a:r>
            <a:r>
              <a:rPr lang="tr-TR" sz="1700" dirty="0" smtClean="0"/>
              <a:t>ert arazi, aşırı kilo, kısa tırnak kesimi…</a:t>
            </a:r>
            <a:endParaRPr lang="tr-TR" sz="1700" dirty="0"/>
          </a:p>
        </p:txBody>
      </p:sp>
      <p:sp>
        <p:nvSpPr>
          <p:cNvPr id="10" name="Yuvarlatılmış Dikdörtgen 9"/>
          <p:cNvSpPr/>
          <p:nvPr/>
        </p:nvSpPr>
        <p:spPr>
          <a:xfrm>
            <a:off x="5328458" y="199506"/>
            <a:ext cx="4738255" cy="6488374"/>
          </a:xfrm>
          <a:prstGeom prst="roundRect">
            <a:avLst>
              <a:gd name="adj" fmla="val 3254"/>
            </a:avLst>
          </a:prstGeom>
          <a:noFill/>
          <a:ln w="31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92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59951" t="8572" r="26004" b="55407"/>
          <a:stretch/>
        </p:blipFill>
        <p:spPr>
          <a:xfrm>
            <a:off x="6449337" y="1357746"/>
            <a:ext cx="1771026" cy="2555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867748" y="3912746"/>
            <a:ext cx="5135418" cy="11079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6600" b="1" dirty="0" smtClean="0">
                <a:ln/>
                <a:solidFill>
                  <a:schemeClr val="accent3"/>
                </a:solidFill>
              </a:rPr>
              <a:t>TEŞEKKÜRLER</a:t>
            </a:r>
            <a:endParaRPr lang="tr-TR" sz="6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509264" y="5364041"/>
            <a:ext cx="3845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n</a:t>
            </a:r>
            <a:r>
              <a:rPr lang="tr-TR" sz="2400" dirty="0" smtClean="0"/>
              <a:t>urettin.aydilek@dicle.edu.tr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2003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1181547" y="270197"/>
            <a:ext cx="3799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A- </a:t>
            </a:r>
            <a:r>
              <a:rPr lang="tr-TR" sz="3600" b="1" dirty="0" err="1" smtClean="0">
                <a:solidFill>
                  <a:srgbClr val="FF0000"/>
                </a:solidFill>
              </a:rPr>
              <a:t>Corium</a:t>
            </a:r>
            <a:r>
              <a:rPr lang="tr-TR" sz="3600" b="1" dirty="0" smtClean="0">
                <a:solidFill>
                  <a:srgbClr val="FF0000"/>
                </a:solidFill>
              </a:rPr>
              <a:t> </a:t>
            </a:r>
            <a:r>
              <a:rPr lang="tr-TR" sz="3600" b="1" dirty="0" err="1" smtClean="0">
                <a:solidFill>
                  <a:srgbClr val="FF0000"/>
                </a:solidFill>
              </a:rPr>
              <a:t>Ungulae</a:t>
            </a:r>
            <a:endParaRPr lang="tr-TR" sz="3600" b="1" dirty="0" smtClean="0">
              <a:solidFill>
                <a:srgbClr val="FF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221632" y="939158"/>
            <a:ext cx="613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err="1" smtClean="0"/>
              <a:t>Corium</a:t>
            </a:r>
            <a:r>
              <a:rPr lang="tr-TR" sz="2000" dirty="0" smtClean="0"/>
              <a:t>, </a:t>
            </a:r>
            <a:r>
              <a:rPr lang="tr-TR" sz="2000" dirty="0" err="1" smtClean="0"/>
              <a:t>distal</a:t>
            </a:r>
            <a:r>
              <a:rPr lang="tr-TR" sz="2000" dirty="0" smtClean="0"/>
              <a:t> </a:t>
            </a:r>
            <a:r>
              <a:rPr lang="tr-TR" sz="2000" dirty="0" err="1" smtClean="0"/>
              <a:t>phalanksı</a:t>
            </a:r>
            <a:r>
              <a:rPr lang="tr-TR" sz="2000" dirty="0" smtClean="0"/>
              <a:t> çepeçevre sarar.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/>
              <a:t>Tırnağın beslenmesini sağlayan </a:t>
            </a:r>
            <a:r>
              <a:rPr lang="tr-TR" sz="2000" dirty="0" err="1" smtClean="0"/>
              <a:t>vasküler</a:t>
            </a:r>
            <a:r>
              <a:rPr lang="tr-TR" sz="2000" dirty="0" smtClean="0"/>
              <a:t> bir tabakadır.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smtClean="0"/>
              <a:t>Tırnak kapsülü, </a:t>
            </a:r>
            <a:r>
              <a:rPr lang="tr-TR" sz="2000" dirty="0" err="1" smtClean="0"/>
              <a:t>corium</a:t>
            </a:r>
            <a:r>
              <a:rPr lang="tr-TR" sz="2000" dirty="0" smtClean="0"/>
              <a:t> tarafından üretilir. 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 err="1" smtClean="0"/>
              <a:t>Corium</a:t>
            </a:r>
            <a:r>
              <a:rPr lang="tr-TR" sz="2000" dirty="0" smtClean="0"/>
              <a:t> 5 kısımda incelenir.</a:t>
            </a:r>
            <a:endParaRPr lang="tr-TR" dirty="0"/>
          </a:p>
        </p:txBody>
      </p:sp>
      <p:pic>
        <p:nvPicPr>
          <p:cNvPr id="2050" name="Picture 2" descr="https://lh3.googleusercontent.com/-uAPFPlhqk-I/TY41QbOH1ZI/AAAAAAAAApw/e5CHtWbunMo/s1600/solefrogcor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09" y="3298346"/>
            <a:ext cx="4338891" cy="334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03" y="3335444"/>
            <a:ext cx="2484563" cy="33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31311" y="599309"/>
            <a:ext cx="6846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1-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limitans</a:t>
            </a:r>
            <a:r>
              <a:rPr lang="tr-TR" sz="2400" b="1" dirty="0" smtClean="0">
                <a:solidFill>
                  <a:srgbClr val="FF0000"/>
                </a:solidFill>
              </a:rPr>
              <a:t> (</a:t>
            </a:r>
            <a:r>
              <a:rPr lang="tr-TR" sz="2400" b="1" dirty="0" err="1" smtClean="0">
                <a:solidFill>
                  <a:srgbClr val="FF0000"/>
                </a:solidFill>
              </a:rPr>
              <a:t>Perioplic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</a:t>
            </a:r>
            <a:r>
              <a:rPr lang="tr-TR" sz="2400" b="1" dirty="0" smtClean="0">
                <a:solidFill>
                  <a:srgbClr val="FF0000"/>
                </a:solidFill>
              </a:rPr>
              <a:t>; Sınır </a:t>
            </a:r>
            <a:r>
              <a:rPr lang="tr-TR" sz="2400" b="1" dirty="0" err="1" smtClean="0">
                <a:solidFill>
                  <a:srgbClr val="FF0000"/>
                </a:solidFill>
              </a:rPr>
              <a:t>Koryumu</a:t>
            </a:r>
            <a:r>
              <a:rPr lang="tr-TR" sz="2400" b="1" dirty="0" smtClean="0">
                <a:solidFill>
                  <a:srgbClr val="FF0000"/>
                </a:solidFill>
              </a:rPr>
              <a:t>)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76294" y="1188741"/>
            <a:ext cx="617661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tr-TR" sz="1700" dirty="0" smtClean="0"/>
              <a:t>- Tırnak kapsülünün üst kısmını saran ince bir şerit halindedir.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Dış deri </a:t>
            </a:r>
            <a:r>
              <a:rPr lang="tr-TR" sz="1700" dirty="0" err="1" smtClean="0"/>
              <a:t>coriumu</a:t>
            </a:r>
            <a:r>
              <a:rPr lang="tr-TR" sz="1700" dirty="0" smtClean="0"/>
              <a:t> ve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coronae</a:t>
            </a:r>
            <a:r>
              <a:rPr lang="tr-TR" sz="1700" dirty="0" smtClean="0"/>
              <a:t> arasındaki geçit bölgesidir.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Ökçelere doğru genişleyerek ökçe ve çatalla birleşir.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Capsula</a:t>
            </a:r>
            <a:r>
              <a:rPr lang="tr-TR" sz="1700" dirty="0" smtClean="0"/>
              <a:t> </a:t>
            </a:r>
            <a:r>
              <a:rPr lang="tr-TR" sz="1700" dirty="0" err="1" smtClean="0"/>
              <a:t>ungulaenin</a:t>
            </a:r>
            <a:r>
              <a:rPr lang="tr-TR" sz="1700" dirty="0" smtClean="0"/>
              <a:t> yüzeyini </a:t>
            </a:r>
            <a:r>
              <a:rPr lang="tr-TR" sz="1700" dirty="0"/>
              <a:t>bir film tabakası gibi </a:t>
            </a:r>
            <a:endParaRPr lang="tr-TR" sz="1700" dirty="0" smtClean="0"/>
          </a:p>
          <a:p>
            <a:pPr>
              <a:lnSpc>
                <a:spcPts val="2500"/>
              </a:lnSpc>
            </a:pPr>
            <a:r>
              <a:rPr lang="tr-TR" sz="1700" dirty="0"/>
              <a:t> </a:t>
            </a:r>
            <a:r>
              <a:rPr lang="tr-TR" sz="1700" dirty="0" smtClean="0"/>
              <a:t>  kaplayan </a:t>
            </a:r>
            <a:r>
              <a:rPr lang="tr-TR" sz="1700" dirty="0" err="1" smtClean="0"/>
              <a:t>mumsu</a:t>
            </a:r>
            <a:r>
              <a:rPr lang="tr-TR" sz="1700" dirty="0" smtClean="0"/>
              <a:t> </a:t>
            </a:r>
            <a:r>
              <a:rPr lang="tr-TR" sz="1700" b="1" i="1" dirty="0" err="1"/>
              <a:t>str</a:t>
            </a:r>
            <a:r>
              <a:rPr lang="tr-TR" sz="1700" b="1" i="1" dirty="0"/>
              <a:t>. </a:t>
            </a:r>
            <a:r>
              <a:rPr lang="tr-TR" sz="1700" b="1" i="1" dirty="0" err="1" smtClean="0"/>
              <a:t>superficiale</a:t>
            </a:r>
            <a:r>
              <a:rPr lang="tr-TR" sz="1700" b="1" i="1" dirty="0" smtClean="0"/>
              <a:t> </a:t>
            </a:r>
            <a:r>
              <a:rPr lang="tr-TR" sz="1700" dirty="0" smtClean="0"/>
              <a:t>tabakasını üretir.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Tırnağın kurumasını önler.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10049"/>
          <a:stretch/>
        </p:blipFill>
        <p:spPr>
          <a:xfrm>
            <a:off x="483445" y="3488690"/>
            <a:ext cx="5326737" cy="325443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r="4574" b="3369"/>
          <a:stretch/>
        </p:blipFill>
        <p:spPr>
          <a:xfrm>
            <a:off x="6069330" y="2469358"/>
            <a:ext cx="4107525" cy="4297202"/>
          </a:xfrm>
          <a:prstGeom prst="rect">
            <a:avLst/>
          </a:prstGeom>
          <a:ln>
            <a:noFill/>
          </a:ln>
        </p:spPr>
      </p:pic>
      <p:sp>
        <p:nvSpPr>
          <p:cNvPr id="8" name="Yuvarlatılmış Dikdörtgen 7"/>
          <p:cNvSpPr/>
          <p:nvPr/>
        </p:nvSpPr>
        <p:spPr>
          <a:xfrm>
            <a:off x="5977890" y="2320290"/>
            <a:ext cx="4229100" cy="441405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440267" y="3488267"/>
            <a:ext cx="5330191" cy="3254546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929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r="4574" b="3369"/>
          <a:stretch/>
        </p:blipFill>
        <p:spPr>
          <a:xfrm>
            <a:off x="7011160" y="406564"/>
            <a:ext cx="3085685" cy="3228176"/>
          </a:xfrm>
          <a:prstGeom prst="rect">
            <a:avLst/>
          </a:prstGeom>
          <a:ln>
            <a:noFill/>
          </a:ln>
        </p:spPr>
      </p:pic>
      <p:sp>
        <p:nvSpPr>
          <p:cNvPr id="2" name="Metin kutusu 1"/>
          <p:cNvSpPr txBox="1"/>
          <p:nvPr/>
        </p:nvSpPr>
        <p:spPr>
          <a:xfrm>
            <a:off x="310174" y="494390"/>
            <a:ext cx="5022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2-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Coronarium</a:t>
            </a:r>
            <a:r>
              <a:rPr lang="tr-TR" sz="2400" b="1" dirty="0" smtClean="0">
                <a:solidFill>
                  <a:srgbClr val="FF0000"/>
                </a:solidFill>
              </a:rPr>
              <a:t> (</a:t>
            </a:r>
            <a:r>
              <a:rPr lang="tr-TR" sz="2400" b="1" dirty="0" err="1" smtClean="0">
                <a:solidFill>
                  <a:srgbClr val="FF0000"/>
                </a:solidFill>
              </a:rPr>
              <a:t>Coroner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Band</a:t>
            </a:r>
            <a:r>
              <a:rPr lang="tr-TR" sz="2400" b="1" dirty="0" smtClean="0">
                <a:solidFill>
                  <a:srgbClr val="FF0000"/>
                </a:solidFill>
              </a:rPr>
              <a:t>)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r="25186"/>
          <a:stretch/>
        </p:blipFill>
        <p:spPr>
          <a:xfrm>
            <a:off x="5879917" y="3972202"/>
            <a:ext cx="3923406" cy="238069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65313" y="1072805"/>
            <a:ext cx="6672852" cy="1448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7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limitans</a:t>
            </a:r>
            <a:r>
              <a:rPr lang="tr-TR" sz="1700" dirty="0" smtClean="0"/>
              <a:t> ve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parietale</a:t>
            </a:r>
            <a:r>
              <a:rPr lang="tr-TR" sz="1700" dirty="0" smtClean="0"/>
              <a:t> arasındaki şerit şeklinde yapıdır.</a:t>
            </a:r>
          </a:p>
          <a:p>
            <a:pPr>
              <a:lnSpc>
                <a:spcPts val="2700"/>
              </a:lnSpc>
            </a:pPr>
            <a:r>
              <a:rPr lang="tr-TR" sz="1700" dirty="0" smtClean="0"/>
              <a:t>- Üzerinde 4-6 mm uzunluğunda </a:t>
            </a:r>
            <a:r>
              <a:rPr lang="tr-TR" sz="1700" b="1" i="1" dirty="0" err="1" smtClean="0"/>
              <a:t>papilla</a:t>
            </a:r>
            <a:r>
              <a:rPr lang="tr-TR" sz="1700" dirty="0" err="1" smtClean="0"/>
              <a:t>lar</a:t>
            </a:r>
            <a:r>
              <a:rPr lang="tr-TR" sz="1700" dirty="0" smtClean="0"/>
              <a:t> vardır. </a:t>
            </a:r>
          </a:p>
          <a:p>
            <a:pPr>
              <a:lnSpc>
                <a:spcPts val="2700"/>
              </a:lnSpc>
            </a:pPr>
            <a:r>
              <a:rPr lang="tr-TR" sz="1700" dirty="0" smtClean="0"/>
              <a:t>- Bu </a:t>
            </a:r>
            <a:r>
              <a:rPr lang="tr-TR" sz="1700" dirty="0" err="1" smtClean="0"/>
              <a:t>papillalar</a:t>
            </a:r>
            <a:r>
              <a:rPr lang="tr-TR" sz="1700" dirty="0" smtClean="0"/>
              <a:t> </a:t>
            </a:r>
            <a:r>
              <a:rPr lang="tr-TR" sz="1700" dirty="0" err="1" smtClean="0"/>
              <a:t>capsula</a:t>
            </a:r>
            <a:r>
              <a:rPr lang="tr-TR" sz="1700" dirty="0" smtClean="0"/>
              <a:t> </a:t>
            </a:r>
            <a:r>
              <a:rPr lang="tr-TR" sz="1700" dirty="0" err="1" smtClean="0"/>
              <a:t>ungulaenin</a:t>
            </a:r>
            <a:r>
              <a:rPr lang="tr-TR" sz="1700" dirty="0" smtClean="0"/>
              <a:t> </a:t>
            </a:r>
            <a:r>
              <a:rPr lang="tr-TR" sz="1700" b="1" i="1" dirty="0" err="1" smtClean="0"/>
              <a:t>str</a:t>
            </a:r>
            <a:r>
              <a:rPr lang="tr-TR" sz="1700" b="1" i="1" dirty="0" smtClean="0"/>
              <a:t>. </a:t>
            </a:r>
            <a:r>
              <a:rPr lang="tr-TR" sz="1700" b="1" i="1" dirty="0" err="1" smtClean="0"/>
              <a:t>medium</a:t>
            </a:r>
            <a:r>
              <a:rPr lang="tr-TR" sz="1700" dirty="0" err="1" smtClean="0"/>
              <a:t>unu</a:t>
            </a:r>
            <a:r>
              <a:rPr lang="tr-TR" sz="1700" dirty="0" smtClean="0"/>
              <a:t> (tırnak </a:t>
            </a:r>
            <a:r>
              <a:rPr lang="tr-TR" sz="1700" dirty="0" err="1" smtClean="0"/>
              <a:t>tubulleri</a:t>
            </a:r>
            <a:r>
              <a:rPr lang="tr-TR" sz="1700" dirty="0" smtClean="0"/>
              <a:t>) üretir.</a:t>
            </a:r>
          </a:p>
          <a:p>
            <a:pPr>
              <a:lnSpc>
                <a:spcPts val="2700"/>
              </a:lnSpc>
            </a:pPr>
            <a:r>
              <a:rPr lang="tr-TR" sz="1700" dirty="0" smtClean="0"/>
              <a:t>- Damar </a:t>
            </a:r>
            <a:r>
              <a:rPr lang="tr-TR" sz="1700" dirty="0"/>
              <a:t>ağı yönünden </a:t>
            </a:r>
            <a:r>
              <a:rPr lang="tr-TR" sz="1700" dirty="0" smtClean="0"/>
              <a:t>oldukça zengindir.</a:t>
            </a:r>
            <a:endParaRPr lang="tr-TR" sz="17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95" y="3535334"/>
            <a:ext cx="4124970" cy="226695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5"/>
          <a:srcRect l="610" r="801" b="22240"/>
          <a:stretch/>
        </p:blipFill>
        <p:spPr>
          <a:xfrm>
            <a:off x="184419" y="3257074"/>
            <a:ext cx="5646334" cy="3459764"/>
          </a:xfrm>
          <a:prstGeom prst="rect">
            <a:avLst/>
          </a:prstGeom>
        </p:spPr>
      </p:pic>
      <p:sp>
        <p:nvSpPr>
          <p:cNvPr id="11" name="Yuvarlatılmış Dikdörtgen 10"/>
          <p:cNvSpPr/>
          <p:nvPr/>
        </p:nvSpPr>
        <p:spPr>
          <a:xfrm>
            <a:off x="6960870" y="102871"/>
            <a:ext cx="3234690" cy="3600450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/>
          <p:cNvSpPr/>
          <p:nvPr/>
        </p:nvSpPr>
        <p:spPr>
          <a:xfrm>
            <a:off x="5932170" y="3909060"/>
            <a:ext cx="4263390" cy="282528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697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33171" y="841848"/>
            <a:ext cx="9699833" cy="169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/>
              <a:t>coronarium</a:t>
            </a:r>
            <a:r>
              <a:rPr lang="tr-TR" sz="1700" dirty="0"/>
              <a:t> ve </a:t>
            </a:r>
            <a:r>
              <a:rPr lang="tr-TR" sz="1700" dirty="0" err="1"/>
              <a:t>corium</a:t>
            </a:r>
            <a:r>
              <a:rPr lang="tr-TR" sz="1700" dirty="0"/>
              <a:t> </a:t>
            </a:r>
            <a:r>
              <a:rPr lang="tr-TR" sz="1700" dirty="0" err="1"/>
              <a:t>soleare</a:t>
            </a:r>
            <a:r>
              <a:rPr lang="tr-TR" sz="1700" dirty="0"/>
              <a:t> </a:t>
            </a:r>
            <a:r>
              <a:rPr lang="tr-TR" sz="1700" dirty="0" smtClean="0"/>
              <a:t>arasında olup </a:t>
            </a:r>
            <a:r>
              <a:rPr lang="tr-TR" sz="1700" dirty="0" err="1" smtClean="0"/>
              <a:t>phalanx</a:t>
            </a:r>
            <a:r>
              <a:rPr lang="tr-TR" sz="1700" dirty="0" smtClean="0"/>
              <a:t> </a:t>
            </a:r>
            <a:r>
              <a:rPr lang="tr-TR" sz="1700" dirty="0" err="1" smtClean="0"/>
              <a:t>distalise</a:t>
            </a:r>
            <a:r>
              <a:rPr lang="tr-TR" sz="1700" dirty="0" smtClean="0"/>
              <a:t> yapışık halde bulunur.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Yukarıdan </a:t>
            </a:r>
            <a:r>
              <a:rPr lang="tr-TR" sz="1700" dirty="0"/>
              <a:t>aşağı </a:t>
            </a:r>
            <a:r>
              <a:rPr lang="tr-TR" sz="1700" dirty="0" smtClean="0"/>
              <a:t>uzanan, damardan zengin 600 kadar </a:t>
            </a:r>
            <a:r>
              <a:rPr lang="tr-TR" sz="1700" b="1" i="1" dirty="0" err="1" smtClean="0"/>
              <a:t>lamella</a:t>
            </a:r>
            <a:r>
              <a:rPr lang="tr-TR" sz="1700" b="1" i="1" dirty="0" smtClean="0"/>
              <a:t> </a:t>
            </a:r>
            <a:r>
              <a:rPr lang="tr-TR" sz="1700" b="1" i="1" dirty="0" err="1" smtClean="0"/>
              <a:t>dermales</a:t>
            </a:r>
            <a:r>
              <a:rPr lang="tr-TR" sz="1700" b="1" i="1" dirty="0" smtClean="0"/>
              <a:t> </a:t>
            </a:r>
            <a:r>
              <a:rPr lang="tr-TR" sz="1700" dirty="0" smtClean="0"/>
              <a:t>(</a:t>
            </a:r>
            <a:r>
              <a:rPr lang="tr-TR" sz="1700" dirty="0" err="1" smtClean="0"/>
              <a:t>lamella</a:t>
            </a:r>
            <a:r>
              <a:rPr lang="tr-TR" sz="1700" dirty="0" smtClean="0"/>
              <a:t> </a:t>
            </a:r>
            <a:r>
              <a:rPr lang="tr-TR" sz="1700" dirty="0" err="1" smtClean="0"/>
              <a:t>coriales</a:t>
            </a:r>
            <a:r>
              <a:rPr lang="tr-TR" sz="1700" dirty="0" smtClean="0"/>
              <a:t>)</a:t>
            </a:r>
            <a:r>
              <a:rPr lang="tr-TR" sz="1700" i="1" dirty="0" smtClean="0"/>
              <a:t> </a:t>
            </a:r>
            <a:r>
              <a:rPr lang="tr-TR" sz="1700" dirty="0" smtClean="0"/>
              <a:t>vardır.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Lamella</a:t>
            </a:r>
            <a:r>
              <a:rPr lang="tr-TR" sz="1700" dirty="0" smtClean="0"/>
              <a:t> </a:t>
            </a:r>
            <a:r>
              <a:rPr lang="tr-TR" sz="1700" dirty="0" err="1" smtClean="0"/>
              <a:t>corialesler</a:t>
            </a:r>
            <a:r>
              <a:rPr lang="tr-TR" sz="1700" dirty="0" smtClean="0"/>
              <a:t> arasındaki oluklara </a:t>
            </a:r>
            <a:r>
              <a:rPr lang="tr-TR" sz="1700" dirty="0" err="1" smtClean="0"/>
              <a:t>paries</a:t>
            </a:r>
            <a:r>
              <a:rPr lang="tr-TR" sz="1700" dirty="0" smtClean="0"/>
              <a:t> </a:t>
            </a:r>
            <a:r>
              <a:rPr lang="tr-TR" sz="1700" dirty="0" err="1" smtClean="0"/>
              <a:t>ungulaeya</a:t>
            </a:r>
            <a:r>
              <a:rPr lang="tr-TR" sz="1700" dirty="0" smtClean="0"/>
              <a:t> ait </a:t>
            </a:r>
            <a:r>
              <a:rPr lang="tr-TR" sz="1700" b="1" i="1" dirty="0" err="1" smtClean="0"/>
              <a:t>lamella</a:t>
            </a:r>
            <a:r>
              <a:rPr lang="tr-TR" sz="1700" b="1" i="1" dirty="0" smtClean="0"/>
              <a:t> </a:t>
            </a:r>
            <a:r>
              <a:rPr lang="tr-TR" sz="1700" b="1" i="1" dirty="0" err="1" smtClean="0"/>
              <a:t>epidermales</a:t>
            </a:r>
            <a:r>
              <a:rPr lang="tr-TR" sz="1700" dirty="0" err="1" smtClean="0"/>
              <a:t>ler</a:t>
            </a:r>
            <a:r>
              <a:rPr lang="tr-TR" sz="1700" dirty="0" smtClean="0"/>
              <a:t> (</a:t>
            </a:r>
            <a:r>
              <a:rPr lang="tr-TR" sz="1700" dirty="0" err="1" smtClean="0"/>
              <a:t>lamella</a:t>
            </a:r>
            <a:r>
              <a:rPr lang="tr-TR" sz="1700" dirty="0" smtClean="0"/>
              <a:t> </a:t>
            </a:r>
            <a:r>
              <a:rPr lang="tr-TR" sz="1700" dirty="0" err="1" smtClean="0"/>
              <a:t>corneae</a:t>
            </a:r>
            <a:r>
              <a:rPr lang="tr-TR" sz="1700" dirty="0" smtClean="0"/>
              <a:t>)</a:t>
            </a:r>
          </a:p>
          <a:p>
            <a:pPr>
              <a:lnSpc>
                <a:spcPts val="2500"/>
              </a:lnSpc>
            </a:pPr>
            <a:r>
              <a:rPr lang="tr-TR" sz="1700" dirty="0"/>
              <a:t> </a:t>
            </a:r>
            <a:r>
              <a:rPr lang="tr-TR" sz="1700" dirty="0" smtClean="0"/>
              <a:t>  girerek sıkıca kenetlenirler. (Bu </a:t>
            </a:r>
            <a:r>
              <a:rPr lang="tr-TR" sz="1700" dirty="0" err="1" smtClean="0"/>
              <a:t>lamellaların</a:t>
            </a:r>
            <a:r>
              <a:rPr lang="tr-TR" sz="1700" dirty="0" smtClean="0"/>
              <a:t> ayrılması </a:t>
            </a:r>
            <a:r>
              <a:rPr lang="tr-TR" sz="1700" dirty="0" err="1" smtClean="0"/>
              <a:t>laminitise</a:t>
            </a:r>
            <a:r>
              <a:rPr lang="tr-TR" sz="1700" dirty="0" smtClean="0"/>
              <a:t> neden olur)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Str</a:t>
            </a:r>
            <a:r>
              <a:rPr lang="tr-TR" sz="1700" dirty="0" smtClean="0"/>
              <a:t>. </a:t>
            </a:r>
            <a:r>
              <a:rPr lang="tr-TR" sz="1700" dirty="0" err="1" smtClean="0"/>
              <a:t>germinativum</a:t>
            </a:r>
            <a:r>
              <a:rPr lang="tr-TR" sz="1700" dirty="0" smtClean="0"/>
              <a:t> tabası, </a:t>
            </a:r>
            <a:r>
              <a:rPr lang="tr-TR" sz="1700" dirty="0" err="1" smtClean="0"/>
              <a:t>capsula</a:t>
            </a:r>
            <a:r>
              <a:rPr lang="tr-TR" sz="1700" dirty="0" smtClean="0"/>
              <a:t> </a:t>
            </a:r>
            <a:r>
              <a:rPr lang="tr-TR" sz="1700" dirty="0" err="1" smtClean="0"/>
              <a:t>ungulaenin</a:t>
            </a:r>
            <a:r>
              <a:rPr lang="tr-TR" sz="1700" dirty="0" smtClean="0"/>
              <a:t> </a:t>
            </a:r>
            <a:r>
              <a:rPr lang="tr-TR" sz="1700" b="1" i="1" dirty="0" err="1" smtClean="0"/>
              <a:t>str</a:t>
            </a:r>
            <a:r>
              <a:rPr lang="tr-TR" sz="1700" b="1" i="1" dirty="0" smtClean="0"/>
              <a:t>. </a:t>
            </a:r>
            <a:r>
              <a:rPr lang="tr-TR" sz="1700" b="1" i="1" dirty="0" err="1" smtClean="0"/>
              <a:t>profundum</a:t>
            </a:r>
            <a:r>
              <a:rPr lang="tr-TR" sz="1700" dirty="0" err="1" smtClean="0"/>
              <a:t>u</a:t>
            </a:r>
            <a:r>
              <a:rPr lang="tr-TR" sz="1700" dirty="0" smtClean="0"/>
              <a:t> (</a:t>
            </a:r>
            <a:r>
              <a:rPr lang="tr-TR" sz="1700" dirty="0" err="1" smtClean="0"/>
              <a:t>str</a:t>
            </a:r>
            <a:r>
              <a:rPr lang="tr-TR" sz="1700" dirty="0" smtClean="0"/>
              <a:t>. </a:t>
            </a:r>
            <a:r>
              <a:rPr lang="tr-TR" sz="1700" dirty="0" err="1" smtClean="0"/>
              <a:t>lamellatum</a:t>
            </a:r>
            <a:r>
              <a:rPr lang="tr-TR" sz="1700" dirty="0" smtClean="0"/>
              <a:t>) üretir.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510993" y="363513"/>
            <a:ext cx="5099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3-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Parietale</a:t>
            </a:r>
            <a:r>
              <a:rPr lang="tr-TR" sz="2400" b="1" dirty="0" smtClean="0">
                <a:solidFill>
                  <a:srgbClr val="FF0000"/>
                </a:solidFill>
              </a:rPr>
              <a:t> (Yapraklı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</a:t>
            </a:r>
            <a:r>
              <a:rPr lang="tr-TR" sz="2400" b="1" dirty="0" smtClean="0">
                <a:solidFill>
                  <a:srgbClr val="FF0000"/>
                </a:solidFill>
              </a:rPr>
              <a:t>) 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4" y="2777070"/>
            <a:ext cx="2931258" cy="390834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68" y="2797300"/>
            <a:ext cx="5365629" cy="389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30201" y="390082"/>
            <a:ext cx="4643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4-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Soleare</a:t>
            </a:r>
            <a:r>
              <a:rPr lang="tr-TR" sz="2400" b="1" dirty="0" smtClean="0">
                <a:solidFill>
                  <a:srgbClr val="FF0000"/>
                </a:solidFill>
              </a:rPr>
              <a:t> (Taban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Coriumu</a:t>
            </a:r>
            <a:r>
              <a:rPr lang="tr-TR" sz="2400" b="1" dirty="0" smtClean="0">
                <a:solidFill>
                  <a:srgbClr val="FF0000"/>
                </a:solidFill>
              </a:rPr>
              <a:t>)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10" descr="Horse hoof : Cursed_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9"/>
          <a:stretch/>
        </p:blipFill>
        <p:spPr bwMode="auto">
          <a:xfrm>
            <a:off x="454079" y="2700867"/>
            <a:ext cx="4439785" cy="406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61444" y="956269"/>
            <a:ext cx="8002023" cy="16953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Coriumun</a:t>
            </a:r>
            <a:r>
              <a:rPr lang="tr-TR" sz="1700" dirty="0" smtClean="0"/>
              <a:t> çatal ve destekler dışındaki yere bakan içbükey kısmıdır.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/>
              <a:t>Üzerinde </a:t>
            </a:r>
            <a:r>
              <a:rPr lang="tr-TR" sz="1700" b="1" dirty="0" err="1"/>
              <a:t>papillae</a:t>
            </a:r>
            <a:r>
              <a:rPr lang="tr-TR" sz="1700" b="1" dirty="0"/>
              <a:t> </a:t>
            </a:r>
            <a:r>
              <a:rPr lang="tr-TR" sz="1700" b="1" dirty="0" err="1"/>
              <a:t>dermales</a:t>
            </a:r>
            <a:r>
              <a:rPr lang="tr-TR" sz="1700" b="1" dirty="0"/>
              <a:t> </a:t>
            </a:r>
            <a:r>
              <a:rPr lang="tr-TR" sz="1700" dirty="0"/>
              <a:t>(</a:t>
            </a:r>
            <a:r>
              <a:rPr lang="tr-TR" sz="1700" dirty="0" err="1" smtClean="0"/>
              <a:t>papilla</a:t>
            </a:r>
            <a:r>
              <a:rPr lang="tr-TR" sz="1700" dirty="0" smtClean="0"/>
              <a:t> </a:t>
            </a:r>
            <a:r>
              <a:rPr lang="tr-TR" sz="1700" dirty="0" err="1" smtClean="0"/>
              <a:t>coriales</a:t>
            </a:r>
            <a:r>
              <a:rPr lang="tr-TR" sz="1700" dirty="0" smtClean="0"/>
              <a:t>) bulunur. Kadifemsi bir görünümdedir.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 err="1" smtClean="0"/>
              <a:t>Corium</a:t>
            </a:r>
            <a:r>
              <a:rPr lang="tr-TR" sz="1700" dirty="0" smtClean="0"/>
              <a:t> </a:t>
            </a:r>
            <a:r>
              <a:rPr lang="tr-TR" sz="1700" dirty="0" err="1" smtClean="0"/>
              <a:t>soleare</a:t>
            </a:r>
            <a:r>
              <a:rPr lang="tr-TR" sz="1700" dirty="0" smtClean="0"/>
              <a:t>, ayak kapsülünün tabanını örten </a:t>
            </a:r>
            <a:r>
              <a:rPr lang="tr-TR" sz="1700" dirty="0" err="1" smtClean="0"/>
              <a:t>epidermis</a:t>
            </a:r>
            <a:r>
              <a:rPr lang="tr-TR" sz="1700" dirty="0" smtClean="0"/>
              <a:t> </a:t>
            </a:r>
            <a:r>
              <a:rPr lang="tr-TR" sz="1700" dirty="0" err="1" smtClean="0"/>
              <a:t>soleaeyı</a:t>
            </a:r>
            <a:r>
              <a:rPr lang="tr-TR" sz="1700" dirty="0" smtClean="0"/>
              <a:t> oluşturur. </a:t>
            </a:r>
          </a:p>
          <a:p>
            <a:pPr>
              <a:lnSpc>
                <a:spcPts val="2500"/>
              </a:lnSpc>
            </a:pPr>
            <a:r>
              <a:rPr lang="tr-TR" sz="1700" dirty="0" smtClean="0"/>
              <a:t>- </a:t>
            </a:r>
            <a:r>
              <a:rPr lang="tr-TR" sz="1700" dirty="0"/>
              <a:t>Damar ve sinir yönünden zengindir. </a:t>
            </a:r>
          </a:p>
          <a:p>
            <a:pPr>
              <a:lnSpc>
                <a:spcPts val="2500"/>
              </a:lnSpc>
            </a:pPr>
            <a:endParaRPr lang="tr-TR" sz="1700" dirty="0" smtClean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/>
          <a:stretch/>
        </p:blipFill>
        <p:spPr>
          <a:xfrm>
            <a:off x="5512777" y="2760785"/>
            <a:ext cx="4510453" cy="3989907"/>
          </a:xfrm>
          <a:prstGeom prst="rect">
            <a:avLst/>
          </a:prstGeom>
        </p:spPr>
      </p:pic>
      <p:sp>
        <p:nvSpPr>
          <p:cNvPr id="10" name="Yuvarlatılmış Dikdörtgen 9"/>
          <p:cNvSpPr/>
          <p:nvPr/>
        </p:nvSpPr>
        <p:spPr>
          <a:xfrm>
            <a:off x="5509259" y="2760785"/>
            <a:ext cx="4531556" cy="4012548"/>
          </a:xfrm>
          <a:prstGeom prst="roundRect">
            <a:avLst>
              <a:gd name="adj" fmla="val 186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42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32757" y="415636"/>
            <a:ext cx="727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5-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Pulvinale</a:t>
            </a:r>
            <a:r>
              <a:rPr lang="tr-TR" sz="2400" b="1" dirty="0" smtClean="0">
                <a:solidFill>
                  <a:srgbClr val="FF0000"/>
                </a:solidFill>
              </a:rPr>
              <a:t> (</a:t>
            </a:r>
            <a:r>
              <a:rPr lang="tr-TR" sz="2400" b="1" dirty="0" err="1" smtClean="0">
                <a:solidFill>
                  <a:srgbClr val="FF0000"/>
                </a:solidFill>
              </a:rPr>
              <a:t>Corium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Cuneale</a:t>
            </a:r>
            <a:r>
              <a:rPr lang="tr-TR" sz="2400" b="1" dirty="0" smtClean="0">
                <a:solidFill>
                  <a:srgbClr val="FF0000"/>
                </a:solidFill>
              </a:rPr>
              <a:t> + </a:t>
            </a:r>
            <a:r>
              <a:rPr lang="tr-TR" sz="2400" b="1" dirty="0" err="1" smtClean="0">
                <a:solidFill>
                  <a:srgbClr val="FF0000"/>
                </a:solidFill>
              </a:rPr>
              <a:t>Corium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Toricum</a:t>
            </a:r>
            <a:r>
              <a:rPr lang="tr-TR" sz="2400" b="1" dirty="0" smtClean="0">
                <a:solidFill>
                  <a:srgbClr val="FF0000"/>
                </a:solidFill>
              </a:rPr>
              <a:t>)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24444" y="980902"/>
            <a:ext cx="65705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- </a:t>
            </a:r>
            <a:r>
              <a:rPr lang="tr-TR" dirty="0" err="1" smtClean="0"/>
              <a:t>Corium</a:t>
            </a:r>
            <a:r>
              <a:rPr lang="tr-TR" dirty="0" smtClean="0"/>
              <a:t> </a:t>
            </a:r>
            <a:r>
              <a:rPr lang="tr-TR" dirty="0" err="1" smtClean="0"/>
              <a:t>ungulaenin</a:t>
            </a:r>
            <a:r>
              <a:rPr lang="tr-TR" dirty="0" smtClean="0"/>
              <a:t> çatal-ökçe yastığını örten kısmıdır.</a:t>
            </a:r>
          </a:p>
          <a:p>
            <a:r>
              <a:rPr lang="tr-TR" dirty="0" smtClean="0"/>
              <a:t>- Ökçeler civarında </a:t>
            </a:r>
            <a:r>
              <a:rPr lang="tr-TR" dirty="0" err="1" smtClean="0"/>
              <a:t>corium</a:t>
            </a:r>
            <a:r>
              <a:rPr lang="tr-TR" dirty="0" smtClean="0"/>
              <a:t> </a:t>
            </a:r>
            <a:r>
              <a:rPr lang="tr-TR" dirty="0" err="1" smtClean="0"/>
              <a:t>limitans</a:t>
            </a:r>
            <a:r>
              <a:rPr lang="tr-TR" dirty="0" smtClean="0"/>
              <a:t> ile karışır.</a:t>
            </a:r>
          </a:p>
          <a:p>
            <a:r>
              <a:rPr lang="tr-TR" dirty="0" smtClean="0"/>
              <a:t>- Üzerinde küçük </a:t>
            </a:r>
            <a:r>
              <a:rPr lang="tr-TR" b="1" dirty="0" err="1"/>
              <a:t>papillae</a:t>
            </a:r>
            <a:r>
              <a:rPr lang="tr-TR" b="1" dirty="0"/>
              <a:t> </a:t>
            </a:r>
            <a:r>
              <a:rPr lang="tr-TR" b="1" dirty="0" err="1" smtClean="0"/>
              <a:t>dermales</a:t>
            </a:r>
            <a:r>
              <a:rPr lang="tr-TR" dirty="0" err="1" smtClean="0"/>
              <a:t>ler</a:t>
            </a:r>
            <a:r>
              <a:rPr lang="tr-TR" b="1" dirty="0" smtClean="0"/>
              <a:t> </a:t>
            </a:r>
            <a:r>
              <a:rPr lang="tr-TR" dirty="0"/>
              <a:t>(</a:t>
            </a:r>
            <a:r>
              <a:rPr lang="tr-TR" dirty="0" err="1"/>
              <a:t>papilla</a:t>
            </a:r>
            <a:r>
              <a:rPr lang="tr-TR" dirty="0"/>
              <a:t> </a:t>
            </a:r>
            <a:r>
              <a:rPr lang="tr-TR" dirty="0" err="1"/>
              <a:t>coriales</a:t>
            </a:r>
            <a:r>
              <a:rPr lang="tr-TR" dirty="0" smtClean="0"/>
              <a:t>) bulunur, </a:t>
            </a:r>
          </a:p>
          <a:p>
            <a:r>
              <a:rPr lang="tr-TR" dirty="0"/>
              <a:t> </a:t>
            </a:r>
            <a:r>
              <a:rPr lang="tr-TR" dirty="0" smtClean="0"/>
              <a:t>  fakat </a:t>
            </a:r>
            <a:r>
              <a:rPr lang="tr-TR" dirty="0" err="1" smtClean="0"/>
              <a:t>corium</a:t>
            </a:r>
            <a:r>
              <a:rPr lang="tr-TR" dirty="0" smtClean="0"/>
              <a:t> </a:t>
            </a:r>
            <a:r>
              <a:rPr lang="tr-TR" dirty="0" err="1" smtClean="0"/>
              <a:t>solearedekilerden</a:t>
            </a:r>
            <a:r>
              <a:rPr lang="tr-TR" dirty="0" smtClean="0"/>
              <a:t> daha az ve küçüktür.</a:t>
            </a:r>
          </a:p>
          <a:p>
            <a:r>
              <a:rPr lang="tr-TR" dirty="0" smtClean="0"/>
              <a:t>- </a:t>
            </a:r>
            <a:r>
              <a:rPr lang="tr-TR" dirty="0" err="1" smtClean="0"/>
              <a:t>Corium</a:t>
            </a:r>
            <a:r>
              <a:rPr lang="tr-TR" dirty="0" smtClean="0"/>
              <a:t> </a:t>
            </a:r>
            <a:r>
              <a:rPr lang="tr-TR" dirty="0" err="1" smtClean="0"/>
              <a:t>cuneale</a:t>
            </a:r>
            <a:r>
              <a:rPr lang="tr-TR" dirty="0" smtClean="0"/>
              <a:t> daha fazla su içeren </a:t>
            </a:r>
            <a:r>
              <a:rPr lang="tr-TR" dirty="0" err="1" smtClean="0"/>
              <a:t>cuneus</a:t>
            </a:r>
            <a:r>
              <a:rPr lang="tr-TR" dirty="0" smtClean="0"/>
              <a:t> </a:t>
            </a:r>
            <a:r>
              <a:rPr lang="tr-TR" dirty="0" err="1" smtClean="0"/>
              <a:t>corneusu</a:t>
            </a:r>
            <a:r>
              <a:rPr lang="tr-TR" dirty="0" smtClean="0"/>
              <a:t> (çatal) üretir.</a:t>
            </a:r>
          </a:p>
          <a:p>
            <a:r>
              <a:rPr lang="tr-TR" dirty="0" smtClean="0"/>
              <a:t>- Daha az damar bulunduğundan rengi açıktır. 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l="5148" r="15000" b="8240"/>
          <a:stretch/>
        </p:blipFill>
        <p:spPr>
          <a:xfrm>
            <a:off x="104948" y="2971800"/>
            <a:ext cx="5818297" cy="370539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r="4574" b="3369"/>
          <a:stretch/>
        </p:blipFill>
        <p:spPr>
          <a:xfrm>
            <a:off x="6332220" y="2713327"/>
            <a:ext cx="3819697" cy="3996083"/>
          </a:xfrm>
          <a:prstGeom prst="rect">
            <a:avLst/>
          </a:prstGeom>
          <a:ln>
            <a:noFill/>
          </a:ln>
        </p:spPr>
      </p:pic>
      <p:sp>
        <p:nvSpPr>
          <p:cNvPr id="9" name="Yuvarlatılmış Dikdörtgen 8"/>
          <p:cNvSpPr/>
          <p:nvPr/>
        </p:nvSpPr>
        <p:spPr>
          <a:xfrm>
            <a:off x="6149340" y="2491740"/>
            <a:ext cx="4057650" cy="4219747"/>
          </a:xfrm>
          <a:prstGeom prst="roundRect">
            <a:avLst>
              <a:gd name="adj" fmla="val 325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51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Temel</Template>
  <TotalTime>6266</TotalTime>
  <Words>2260</Words>
  <Application>Microsoft Office PowerPoint</Application>
  <PresentationFormat>35 mm Slayt</PresentationFormat>
  <Paragraphs>265</Paragraphs>
  <Slides>37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38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EXPER</dc:creator>
  <cp:lastModifiedBy>halıl</cp:lastModifiedBy>
  <cp:revision>457</cp:revision>
  <cp:lastPrinted>2020-11-13T22:32:06Z</cp:lastPrinted>
  <dcterms:created xsi:type="dcterms:W3CDTF">2020-07-14T13:11:07Z</dcterms:created>
  <dcterms:modified xsi:type="dcterms:W3CDTF">2020-12-11T16:52:23Z</dcterms:modified>
</cp:coreProperties>
</file>